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58" r:id="rId5"/>
    <p:sldId id="261" r:id="rId6"/>
    <p:sldId id="260" r:id="rId7"/>
    <p:sldId id="262" r:id="rId8"/>
    <p:sldId id="263" r:id="rId9"/>
    <p:sldId id="264" r:id="rId10"/>
    <p:sldId id="265" r:id="rId11"/>
    <p:sldId id="266" r:id="rId12"/>
    <p:sldId id="267" r:id="rId13"/>
    <p:sldId id="273" r:id="rId14"/>
    <p:sldId id="274" r:id="rId15"/>
    <p:sldId id="268" r:id="rId16"/>
    <p:sldId id="271" r:id="rId17"/>
    <p:sldId id="269" r:id="rId18"/>
    <p:sldId id="270" r:id="rId19"/>
    <p:sldId id="272" r:id="rId20"/>
    <p:sldId id="275" r:id="rId21"/>
    <p:sldId id="277" r:id="rId22"/>
    <p:sldId id="276" r:id="rId23"/>
    <p:sldId id="280" r:id="rId24"/>
    <p:sldId id="281" r:id="rId25"/>
    <p:sldId id="279" r:id="rId26"/>
    <p:sldId id="278" r:id="rId27"/>
    <p:sldId id="283" r:id="rId28"/>
    <p:sldId id="282" r:id="rId29"/>
    <p:sldId id="285" r:id="rId30"/>
    <p:sldId id="284" r:id="rId31"/>
    <p:sldId id="286"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197A65EE-FF9D-43DB-89B7-19D5A4F6C98B}" type="datetimeFigureOut">
              <a:rPr lang="en-US" smtClean="0"/>
              <a:t>8/5/2011</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45B3EE06-92B8-4BA2-8248-BF359F679B27}" type="slidenum">
              <a:rPr lang="en-US" smtClean="0"/>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97A65EE-FF9D-43DB-89B7-19D5A4F6C98B}" type="datetimeFigureOut">
              <a:rPr lang="en-US" smtClean="0"/>
              <a:t>8/5/2011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5B3EE06-92B8-4BA2-8248-BF359F679B2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97A65EE-FF9D-43DB-89B7-19D5A4F6C98B}" type="datetimeFigureOut">
              <a:rPr lang="en-US" smtClean="0"/>
              <a:t>8/5/2011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5B3EE06-92B8-4BA2-8248-BF359F679B2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97A65EE-FF9D-43DB-89B7-19D5A4F6C98B}" type="datetimeFigureOut">
              <a:rPr lang="en-US" smtClean="0"/>
              <a:t>8/5/2011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5B3EE06-92B8-4BA2-8248-BF359F679B2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197A65EE-FF9D-43DB-89B7-19D5A4F6C98B}" type="datetimeFigureOut">
              <a:rPr lang="en-US" smtClean="0"/>
              <a:t>8/5/2011</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45B3EE06-92B8-4BA2-8248-BF359F679B27}" type="slidenum">
              <a:rPr lang="en-US" smtClean="0"/>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97A65EE-FF9D-43DB-89B7-19D5A4F6C98B}" type="datetimeFigureOut">
              <a:rPr lang="en-US" smtClean="0"/>
              <a:t>8/5/2011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45B3EE06-92B8-4BA2-8248-BF359F679B27}" type="slidenum">
              <a:rPr lang="en-US" smtClean="0"/>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97A65EE-FF9D-43DB-89B7-19D5A4F6C98B}" type="datetimeFigureOut">
              <a:rPr lang="en-US" smtClean="0"/>
              <a:t>8/5/2011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45B3EE06-92B8-4BA2-8248-BF359F679B2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97A65EE-FF9D-43DB-89B7-19D5A4F6C98B}" type="datetimeFigureOut">
              <a:rPr lang="en-US" smtClean="0"/>
              <a:t>8/5/2011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5B3EE06-92B8-4BA2-8248-BF359F679B27}" type="slidenum">
              <a:rPr lang="en-US" smtClean="0"/>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97A65EE-FF9D-43DB-89B7-19D5A4F6C98B}" type="datetimeFigureOut">
              <a:rPr lang="en-US" smtClean="0"/>
              <a:t>8/5/2011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5B3EE06-92B8-4BA2-8248-BF359F679B2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197A65EE-FF9D-43DB-89B7-19D5A4F6C98B}" type="datetimeFigureOut">
              <a:rPr lang="en-US" smtClean="0"/>
              <a:t>8/5/2011</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45B3EE06-92B8-4BA2-8248-BF359F679B27}" type="slidenum">
              <a:rPr lang="en-US" smtClean="0"/>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197A65EE-FF9D-43DB-89B7-19D5A4F6C98B}" type="datetimeFigureOut">
              <a:rPr lang="en-US" smtClean="0"/>
              <a:t>8/5/2011</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45B3EE06-92B8-4BA2-8248-BF359F679B27}" type="slidenum">
              <a:rPr lang="en-US" smtClean="0"/>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197A65EE-FF9D-43DB-89B7-19D5A4F6C98B}" type="datetimeFigureOut">
              <a:rPr lang="en-US" smtClean="0"/>
              <a:t>8/5/2011</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45B3EE06-92B8-4BA2-8248-BF359F679B27}" type="slidenum">
              <a:rPr lang="en-US" smtClean="0"/>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gif"/><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hyperlink" Target="http://www.gainor.biz/images/Oil%20Paintings/dawn%20series%204%20large.jpg" TargetMode="External"/><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Elements and Principals of ART and DESIGN</a:t>
            </a:r>
            <a:endParaRPr lang="en-US" dirty="0"/>
          </a:p>
        </p:txBody>
      </p:sp>
      <p:sp>
        <p:nvSpPr>
          <p:cNvPr id="3" name="Subtitle 2"/>
          <p:cNvSpPr>
            <a:spLocks noGrp="1"/>
          </p:cNvSpPr>
          <p:nvPr>
            <p:ph type="subTitle" idx="1"/>
          </p:nvPr>
        </p:nvSpPr>
        <p:spPr/>
        <p:txBody>
          <a:bodyPr/>
          <a:lstStyle/>
          <a:p>
            <a:r>
              <a:rPr lang="en-US" dirty="0" smtClean="0"/>
              <a:t>Content for your accordion book and art projects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a:r>
            <a:endParaRPr lang="en-US" dirty="0"/>
          </a:p>
        </p:txBody>
      </p:sp>
      <p:sp>
        <p:nvSpPr>
          <p:cNvPr id="3" name="Content Placeholder 2"/>
          <p:cNvSpPr>
            <a:spLocks noGrp="1"/>
          </p:cNvSpPr>
          <p:nvPr>
            <p:ph idx="1"/>
          </p:nvPr>
        </p:nvSpPr>
        <p:spPr/>
        <p:txBody>
          <a:bodyPr>
            <a:normAutofit/>
          </a:bodyPr>
          <a:lstStyle/>
          <a:p>
            <a:r>
              <a:rPr lang="en-US" dirty="0" smtClean="0"/>
              <a:t>Form: </a:t>
            </a:r>
            <a:r>
              <a:rPr lang="en-US" sz="2000" dirty="0" smtClean="0"/>
              <a:t>is the three-dimensionality of an object.  Shape is only two-dimensional; form is three-dimensional.  You can hold a form; walk around a form and in some cases walk inside a form.  In drawing or painting using value can imply form.  Shading a circle in a certain manner can turn it into a sphere. </a:t>
            </a:r>
          </a:p>
          <a:p>
            <a:pPr>
              <a:buNone/>
            </a:pPr>
            <a:endParaRPr lang="en-US" dirty="0"/>
          </a:p>
        </p:txBody>
      </p:sp>
      <p:pic>
        <p:nvPicPr>
          <p:cNvPr id="22530" name="Picture 2" descr="http://www.guidetooilpainting.com/images/lesson1/2basic-forms-photo.jpg"/>
          <p:cNvPicPr>
            <a:picLocks noChangeAspect="1" noChangeArrowheads="1"/>
          </p:cNvPicPr>
          <p:nvPr/>
        </p:nvPicPr>
        <p:blipFill>
          <a:blip r:embed="rId2" cstate="print"/>
          <a:srcRect/>
          <a:stretch>
            <a:fillRect/>
          </a:stretch>
        </p:blipFill>
        <p:spPr bwMode="auto">
          <a:xfrm>
            <a:off x="2133600" y="3752850"/>
            <a:ext cx="4619625" cy="31051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Texture</a:t>
            </a:r>
            <a:endParaRPr lang="en-US" dirty="0"/>
          </a:p>
        </p:txBody>
      </p:sp>
      <p:pic>
        <p:nvPicPr>
          <p:cNvPr id="23556" name="Picture 4" descr="http://www.momorialcards.com/images/red_velvet.jpg"/>
          <p:cNvPicPr>
            <a:picLocks noChangeAspect="1" noChangeArrowheads="1"/>
          </p:cNvPicPr>
          <p:nvPr/>
        </p:nvPicPr>
        <p:blipFill>
          <a:blip r:embed="rId2" cstate="print"/>
          <a:srcRect/>
          <a:stretch>
            <a:fillRect/>
          </a:stretch>
        </p:blipFill>
        <p:spPr bwMode="auto">
          <a:xfrm>
            <a:off x="1219200" y="1524000"/>
            <a:ext cx="7162800" cy="47752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Texture</a:t>
            </a:r>
            <a:endParaRPr lang="en-US" dirty="0"/>
          </a:p>
        </p:txBody>
      </p:sp>
      <p:sp>
        <p:nvSpPr>
          <p:cNvPr id="3" name="Content Placeholder 2"/>
          <p:cNvSpPr>
            <a:spLocks noGrp="1"/>
          </p:cNvSpPr>
          <p:nvPr>
            <p:ph idx="1"/>
          </p:nvPr>
        </p:nvSpPr>
        <p:spPr/>
        <p:txBody>
          <a:bodyPr/>
          <a:lstStyle/>
          <a:p>
            <a:r>
              <a:rPr lang="en-US" dirty="0" smtClean="0"/>
              <a:t>Texture: </a:t>
            </a:r>
            <a:r>
              <a:rPr lang="en-US" sz="2000" dirty="0" smtClean="0"/>
              <a:t>Texture is the surface quality of an object.  A rock may be rough and jagged.  A piece of silk may be soft and smooth and your desk may feel hard and smooth.  Texture also refers to the way a picture is made to look rough or smooth.</a:t>
            </a:r>
          </a:p>
          <a:p>
            <a:endParaRPr lang="en-US" sz="2000" dirty="0" smtClean="0"/>
          </a:p>
          <a:p>
            <a:r>
              <a:rPr lang="en-US" sz="2000" dirty="0" smtClean="0"/>
              <a:t>Implied vs. Real</a:t>
            </a:r>
          </a:p>
          <a:p>
            <a:endParaRPr lang="en-US" sz="2000" dirty="0" smtClean="0"/>
          </a:p>
          <a:p>
            <a:pPr>
              <a:buNone/>
            </a:pPr>
            <a:endParaRPr lang="en-US" sz="2000" dirty="0"/>
          </a:p>
        </p:txBody>
      </p:sp>
      <p:pic>
        <p:nvPicPr>
          <p:cNvPr id="24578" name="Picture 2" descr="http://www.justbcoz.co.za/headspace/wp-content/uploads/2009/02/22022009354.jpg"/>
          <p:cNvPicPr>
            <a:picLocks noChangeAspect="1" noChangeArrowheads="1"/>
          </p:cNvPicPr>
          <p:nvPr/>
        </p:nvPicPr>
        <p:blipFill>
          <a:blip r:embed="rId2" cstate="print"/>
          <a:srcRect/>
          <a:stretch>
            <a:fillRect/>
          </a:stretch>
        </p:blipFill>
        <p:spPr bwMode="auto">
          <a:xfrm>
            <a:off x="762000" y="3733800"/>
            <a:ext cx="1828800" cy="1371600"/>
          </a:xfrm>
          <a:prstGeom prst="rect">
            <a:avLst/>
          </a:prstGeom>
          <a:noFill/>
        </p:spPr>
      </p:pic>
      <p:pic>
        <p:nvPicPr>
          <p:cNvPr id="24580" name="Picture 4" descr="http://www.bourgetbros.com/site-admin/images_lotus/26092008-1319261_Rustic%20Used%20Brick%20-%20Rustic%20Blend.jpg"/>
          <p:cNvPicPr>
            <a:picLocks noChangeAspect="1" noChangeArrowheads="1"/>
          </p:cNvPicPr>
          <p:nvPr/>
        </p:nvPicPr>
        <p:blipFill>
          <a:blip r:embed="rId3" cstate="print"/>
          <a:srcRect/>
          <a:stretch>
            <a:fillRect/>
          </a:stretch>
        </p:blipFill>
        <p:spPr bwMode="auto">
          <a:xfrm>
            <a:off x="762000" y="5086350"/>
            <a:ext cx="1828800" cy="1371600"/>
          </a:xfrm>
          <a:prstGeom prst="rect">
            <a:avLst/>
          </a:prstGeom>
          <a:noFill/>
        </p:spPr>
      </p:pic>
      <p:pic>
        <p:nvPicPr>
          <p:cNvPr id="24582" name="Picture 6" descr="http://cache2.artprintimages.com/p/LRG/21/2142/7RRED00Z/art-print/staffan-widstrand-jaguar-close-up-of-fur-pattern-pantanal-brazil.jpg"/>
          <p:cNvPicPr>
            <a:picLocks noChangeAspect="1" noChangeArrowheads="1"/>
          </p:cNvPicPr>
          <p:nvPr/>
        </p:nvPicPr>
        <p:blipFill>
          <a:blip r:embed="rId4" cstate="print"/>
          <a:srcRect/>
          <a:stretch>
            <a:fillRect/>
          </a:stretch>
        </p:blipFill>
        <p:spPr bwMode="auto">
          <a:xfrm>
            <a:off x="2590800" y="3733800"/>
            <a:ext cx="1752600" cy="1314450"/>
          </a:xfrm>
          <a:prstGeom prst="rect">
            <a:avLst/>
          </a:prstGeom>
          <a:noFill/>
        </p:spPr>
      </p:pic>
      <p:pic>
        <p:nvPicPr>
          <p:cNvPr id="24584" name="Picture 8" descr="http://designm.ag/images/0209/fab/42.jpg"/>
          <p:cNvPicPr>
            <a:picLocks noChangeAspect="1" noChangeArrowheads="1"/>
          </p:cNvPicPr>
          <p:nvPr/>
        </p:nvPicPr>
        <p:blipFill>
          <a:blip r:embed="rId5" cstate="print"/>
          <a:srcRect/>
          <a:stretch>
            <a:fillRect/>
          </a:stretch>
        </p:blipFill>
        <p:spPr bwMode="auto">
          <a:xfrm>
            <a:off x="2590800" y="5105400"/>
            <a:ext cx="1803400" cy="1352550"/>
          </a:xfrm>
          <a:prstGeom prst="rect">
            <a:avLst/>
          </a:prstGeom>
          <a:noFill/>
        </p:spPr>
      </p:pic>
      <p:pic>
        <p:nvPicPr>
          <p:cNvPr id="24586" name="Picture 10" descr="http://www.projectarticulate.org/principles/texture.jpg"/>
          <p:cNvPicPr>
            <a:picLocks noChangeAspect="1" noChangeArrowheads="1"/>
          </p:cNvPicPr>
          <p:nvPr/>
        </p:nvPicPr>
        <p:blipFill>
          <a:blip r:embed="rId6" cstate="print"/>
          <a:srcRect/>
          <a:stretch>
            <a:fillRect/>
          </a:stretch>
        </p:blipFill>
        <p:spPr bwMode="auto">
          <a:xfrm>
            <a:off x="4648200" y="3276600"/>
            <a:ext cx="3819525" cy="952500"/>
          </a:xfrm>
          <a:prstGeom prst="rect">
            <a:avLst/>
          </a:prstGeom>
          <a:noFill/>
        </p:spPr>
      </p:pic>
      <p:pic>
        <p:nvPicPr>
          <p:cNvPr id="24588" name="Picture 12" descr="http://www.astrolog.org/labyrnth/art/14spiral.gif"/>
          <p:cNvPicPr>
            <a:picLocks noChangeAspect="1" noChangeArrowheads="1"/>
          </p:cNvPicPr>
          <p:nvPr/>
        </p:nvPicPr>
        <p:blipFill>
          <a:blip r:embed="rId7" cstate="print"/>
          <a:srcRect/>
          <a:stretch>
            <a:fillRect/>
          </a:stretch>
        </p:blipFill>
        <p:spPr bwMode="auto">
          <a:xfrm>
            <a:off x="5181600" y="4267200"/>
            <a:ext cx="2895600" cy="220189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a:t>
            </a:r>
            <a:endParaRPr lang="en-US" dirty="0"/>
          </a:p>
        </p:txBody>
      </p:sp>
      <p:pic>
        <p:nvPicPr>
          <p:cNvPr id="5122" name="Picture 2" descr="http://www.thephotoargus.com/wp-content/uploads/2009/10/pc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71600"/>
            <a:ext cx="7574094"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25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a:t>
            </a:r>
            <a:endParaRPr lang="en-US" dirty="0"/>
          </a:p>
        </p:txBody>
      </p:sp>
      <p:sp>
        <p:nvSpPr>
          <p:cNvPr id="3" name="Content Placeholder 2"/>
          <p:cNvSpPr>
            <a:spLocks noGrp="1"/>
          </p:cNvSpPr>
          <p:nvPr>
            <p:ph idx="1"/>
          </p:nvPr>
        </p:nvSpPr>
        <p:spPr>
          <a:xfrm>
            <a:off x="4495800" y="1447800"/>
            <a:ext cx="3886200" cy="4953000"/>
          </a:xfrm>
        </p:spPr>
        <p:txBody>
          <a:bodyPr>
            <a:normAutofit/>
          </a:bodyPr>
          <a:lstStyle/>
          <a:p>
            <a:r>
              <a:rPr lang="en-US" sz="1800" dirty="0"/>
              <a:t>Value is the range of lightness and darkness within a picture.  Value is created by a light source that shines on an object creating highlights and shadows. </a:t>
            </a:r>
            <a:r>
              <a:rPr lang="en-US" sz="1800" dirty="0" smtClean="0"/>
              <a:t> Value </a:t>
            </a:r>
            <a:r>
              <a:rPr lang="en-US" sz="1800" dirty="0"/>
              <a:t>creates depth within a picture making an object look three dimensional with highlights and cast shadows, or in a landscape where it gets lighter in value as it recedes to the background giving the illusion of </a:t>
            </a:r>
            <a:r>
              <a:rPr lang="en-US" sz="1800" dirty="0" smtClean="0"/>
              <a:t>depth</a:t>
            </a:r>
          </a:p>
          <a:p>
            <a:endParaRPr lang="en-US" sz="1800" dirty="0"/>
          </a:p>
          <a:p>
            <a:r>
              <a:rPr lang="en-US" sz="1800" dirty="0" smtClean="0"/>
              <a:t>Tints, Shades, Highlights, Shadows</a:t>
            </a:r>
            <a:endParaRPr lang="en-US" sz="1800" dirty="0"/>
          </a:p>
        </p:txBody>
      </p:sp>
      <p:pic>
        <p:nvPicPr>
          <p:cNvPr id="6148" name="Picture 4" descr="http://www.thomsonedu.com/art/book_content/0495094870_lazzari/study_guide/images/94870_02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4205498" cy="6015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0903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a:t>
            </a:r>
            <a:endParaRPr lang="en-US" dirty="0"/>
          </a:p>
        </p:txBody>
      </p:sp>
      <p:pic>
        <p:nvPicPr>
          <p:cNvPr id="25602" name="Picture 2" descr="http://tafein2009.files.wordpress.com/2009/02/colour.jpg"/>
          <p:cNvPicPr>
            <a:picLocks noChangeAspect="1" noChangeArrowheads="1"/>
          </p:cNvPicPr>
          <p:nvPr/>
        </p:nvPicPr>
        <p:blipFill>
          <a:blip r:embed="rId2" cstate="print"/>
          <a:srcRect/>
          <a:stretch>
            <a:fillRect/>
          </a:stretch>
        </p:blipFill>
        <p:spPr bwMode="auto">
          <a:xfrm>
            <a:off x="1066800" y="1524000"/>
            <a:ext cx="7467600" cy="496792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a:t>
            </a:r>
            <a:endParaRPr lang="en-US" dirty="0"/>
          </a:p>
        </p:txBody>
      </p:sp>
      <p:sp>
        <p:nvSpPr>
          <p:cNvPr id="3" name="Content Placeholder 2"/>
          <p:cNvSpPr>
            <a:spLocks noGrp="1"/>
          </p:cNvSpPr>
          <p:nvPr>
            <p:ph idx="1"/>
          </p:nvPr>
        </p:nvSpPr>
        <p:spPr/>
        <p:txBody>
          <a:bodyPr>
            <a:normAutofit/>
          </a:bodyPr>
          <a:lstStyle/>
          <a:p>
            <a:r>
              <a:rPr lang="en-US" sz="1600" dirty="0"/>
              <a:t>Color comes form light; if it weren’t for light we would have no color.  Light rays move in a straight path from a light source.  Within this light rays are all the rays of colors in the spectrum or rainbow.  Shining a light into a prism will create a rainbow of colors because it separates the color of the spectrum.  When the light rays hits an object our eyes responds to the light that is bounced back and we see that color.  For example a red ball reflects all the red light rays.  As artist we use pigments in the form of powder or liquid paints to create color.</a:t>
            </a:r>
          </a:p>
        </p:txBody>
      </p:sp>
      <p:pic>
        <p:nvPicPr>
          <p:cNvPr id="3074" name="Picture 2" descr="http://electron9.phys.utk.edu/phys136d/modules/m10/pr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490379"/>
            <a:ext cx="4953000" cy="3130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9241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Color: Primary, Tertiary and Secondary</a:t>
            </a:r>
            <a:endParaRPr lang="en-US" dirty="0"/>
          </a:p>
        </p:txBody>
      </p:sp>
      <p:pic>
        <p:nvPicPr>
          <p:cNvPr id="1026" name="Picture 2" descr="http://www.artyfactory.com/color_theory/images/colours/colour_whee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295400"/>
            <a:ext cx="5562600" cy="5340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7271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Warm Vs. Cool Colors</a:t>
            </a:r>
            <a:endParaRPr lang="en-US" dirty="0"/>
          </a:p>
        </p:txBody>
      </p:sp>
      <p:pic>
        <p:nvPicPr>
          <p:cNvPr id="2050" name="Picture 2" descr="http://painting-course.com/wp-content/uploads/2010/12/warm-cool-color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762000"/>
            <a:ext cx="2420025"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bluemoongallery.cn/images/red_poppy_yellow_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338790"/>
            <a:ext cx="4168127" cy="319863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2.bp.blogspot.com/_GjtHFe7nCZg/TOCDoketDII/AAAAAAAACg4/QoCbyvTP6Uo/s1600/Frozen%2BLake%2B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5532" y="1657349"/>
            <a:ext cx="4334086" cy="2990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6547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25582"/>
            <a:ext cx="8229600" cy="1143000"/>
          </a:xfrm>
        </p:spPr>
        <p:txBody>
          <a:bodyPr/>
          <a:lstStyle/>
          <a:p>
            <a:r>
              <a:rPr lang="en-US" dirty="0" smtClean="0"/>
              <a:t>Color Schemes</a:t>
            </a:r>
            <a:endParaRPr lang="en-US" dirty="0"/>
          </a:p>
        </p:txBody>
      </p:sp>
      <p:sp>
        <p:nvSpPr>
          <p:cNvPr id="3" name="Content Placeholder 2"/>
          <p:cNvSpPr>
            <a:spLocks noGrp="1"/>
          </p:cNvSpPr>
          <p:nvPr>
            <p:ph idx="1"/>
          </p:nvPr>
        </p:nvSpPr>
        <p:spPr>
          <a:xfrm>
            <a:off x="457200" y="457200"/>
            <a:ext cx="3886200" cy="6400800"/>
          </a:xfrm>
        </p:spPr>
        <p:txBody>
          <a:bodyPr>
            <a:normAutofit fontScale="70000" lnSpcReduction="20000"/>
          </a:bodyPr>
          <a:lstStyle/>
          <a:p>
            <a:r>
              <a:rPr lang="en-US" dirty="0"/>
              <a:t> Complementary Colors-are colors that are opposite each other on the color wheel. </a:t>
            </a:r>
            <a:r>
              <a:rPr lang="en-US" dirty="0" smtClean="0"/>
              <a:t>.</a:t>
            </a:r>
            <a:r>
              <a:rPr lang="en-US" dirty="0"/>
              <a:t>  </a:t>
            </a:r>
          </a:p>
          <a:p>
            <a:endParaRPr lang="en-US" dirty="0" smtClean="0"/>
          </a:p>
          <a:p>
            <a:r>
              <a:rPr lang="en-US" dirty="0" smtClean="0"/>
              <a:t>Analogous </a:t>
            </a:r>
            <a:r>
              <a:rPr lang="en-US" dirty="0"/>
              <a:t>Colors are colors that are next to each other on the color wheel for example red, red orange, and orange are analogous colors. </a:t>
            </a:r>
          </a:p>
          <a:p>
            <a:endParaRPr lang="en-US" dirty="0" smtClean="0"/>
          </a:p>
          <a:p>
            <a:r>
              <a:rPr lang="en-US" dirty="0" smtClean="0"/>
              <a:t>Triadic is </a:t>
            </a:r>
            <a:r>
              <a:rPr lang="en-US" dirty="0"/>
              <a:t>where three equally spaced colors on the color wheel are used for example, yellow, Red, Blue is a triadic harmony color scheme. </a:t>
            </a:r>
            <a:endParaRPr lang="en-US" dirty="0" smtClean="0"/>
          </a:p>
          <a:p>
            <a:endParaRPr lang="en-US" dirty="0"/>
          </a:p>
          <a:p>
            <a:r>
              <a:rPr lang="en-US" dirty="0" smtClean="0"/>
              <a:t>Monochromatic </a:t>
            </a:r>
            <a:r>
              <a:rPr lang="en-US" dirty="0"/>
              <a:t>is where one color is used but in different values and intensity.</a:t>
            </a:r>
          </a:p>
        </p:txBody>
      </p:sp>
      <p:pic>
        <p:nvPicPr>
          <p:cNvPr id="4098" name="Picture 2" descr="http://www.gainor.biz/images/Oil%20Paintings/applesinagreenglassbowl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133600"/>
            <a:ext cx="2102068" cy="16764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gainor.biz/dawn%20series%204%20large_small.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8498" y="4201531"/>
            <a:ext cx="2048302" cy="202781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artbyjanis.com/sunset/Sunset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8047" y="2061730"/>
            <a:ext cx="2093498" cy="176212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3.bp.blogspot.com/-Q0CIGfkvrJQ/TbD8PIssMuI/AAAAAAAABuw/RSC_o00J4g0/s640/piet_mondrian_tableau_11_1921-2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8042" y="3939187"/>
            <a:ext cx="1991226" cy="2290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214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are they?</a:t>
            </a:r>
            <a:endParaRPr lang="en-US" dirty="0"/>
          </a:p>
        </p:txBody>
      </p:sp>
      <p:sp>
        <p:nvSpPr>
          <p:cNvPr id="3" name="Content Placeholder 2"/>
          <p:cNvSpPr>
            <a:spLocks noGrp="1"/>
          </p:cNvSpPr>
          <p:nvPr>
            <p:ph idx="1"/>
          </p:nvPr>
        </p:nvSpPr>
        <p:spPr/>
        <p:txBody>
          <a:bodyPr/>
          <a:lstStyle/>
          <a:p>
            <a:r>
              <a:rPr lang="en-US" dirty="0" smtClean="0"/>
              <a:t>Elements of Art</a:t>
            </a:r>
          </a:p>
          <a:p>
            <a:pPr lvl="1"/>
            <a:r>
              <a:rPr lang="en-US" dirty="0" smtClean="0"/>
              <a:t>Parts that make up a piece</a:t>
            </a:r>
          </a:p>
          <a:p>
            <a:pPr lvl="1"/>
            <a:r>
              <a:rPr lang="en-US" dirty="0" smtClean="0"/>
              <a:t>Structure	</a:t>
            </a:r>
          </a:p>
          <a:p>
            <a:pPr lvl="2"/>
            <a:r>
              <a:rPr lang="en-US" dirty="0" smtClean="0"/>
              <a:t>Line,  shape, form, space, value, texture, color</a:t>
            </a:r>
          </a:p>
          <a:p>
            <a:pPr lvl="2"/>
            <a:endParaRPr lang="en-US" dirty="0" smtClean="0"/>
          </a:p>
          <a:p>
            <a:r>
              <a:rPr lang="en-US" dirty="0" smtClean="0"/>
              <a:t>Principals of Design</a:t>
            </a:r>
          </a:p>
          <a:p>
            <a:pPr lvl="1"/>
            <a:r>
              <a:rPr lang="en-US" dirty="0" smtClean="0"/>
              <a:t>Concepts</a:t>
            </a:r>
          </a:p>
          <a:p>
            <a:pPr lvl="1"/>
            <a:r>
              <a:rPr lang="en-US" dirty="0" smtClean="0"/>
              <a:t>They affect content and the message</a:t>
            </a:r>
          </a:p>
          <a:p>
            <a:pPr lvl="2"/>
            <a:r>
              <a:rPr lang="en-US" dirty="0" smtClean="0"/>
              <a:t>Balance,  emphasis, movement, pattern,  rhythm,  contrast and unity</a:t>
            </a:r>
          </a:p>
          <a:p>
            <a:pPr lvl="2"/>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Principals of Design</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5924258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a:t>
            </a:r>
            <a:endParaRPr lang="en-US" dirty="0"/>
          </a:p>
        </p:txBody>
      </p:sp>
      <p:pic>
        <p:nvPicPr>
          <p:cNvPr id="8194" name="Picture 2" descr="http://skateboardingtricksforbeginners.com/wp-content/uploads/2009/06/skateboard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8600"/>
            <a:ext cx="4267200" cy="6407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4204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a:t>
            </a:r>
            <a:endParaRPr lang="en-US" dirty="0"/>
          </a:p>
        </p:txBody>
      </p:sp>
      <p:sp>
        <p:nvSpPr>
          <p:cNvPr id="3" name="Content Placeholder 2"/>
          <p:cNvSpPr>
            <a:spLocks noGrp="1"/>
          </p:cNvSpPr>
          <p:nvPr>
            <p:ph idx="1"/>
          </p:nvPr>
        </p:nvSpPr>
        <p:spPr/>
        <p:txBody>
          <a:bodyPr>
            <a:normAutofit/>
          </a:bodyPr>
          <a:lstStyle/>
          <a:p>
            <a:r>
              <a:rPr lang="en-US" sz="1800" dirty="0"/>
              <a:t>Balance </a:t>
            </a:r>
            <a:r>
              <a:rPr lang="en-US" sz="1800" dirty="0" smtClean="0"/>
              <a:t>is the stability of a picture. Most </a:t>
            </a:r>
            <a:r>
              <a:rPr lang="en-US" sz="1800" dirty="0"/>
              <a:t>successful compositions achieve balance </a:t>
            </a:r>
            <a:r>
              <a:rPr lang="en-US" sz="1800" dirty="0" smtClean="0"/>
              <a:t>either through </a:t>
            </a:r>
            <a:r>
              <a:rPr lang="en-US" sz="1800" b="1" dirty="0" smtClean="0"/>
              <a:t>symmetrically</a:t>
            </a:r>
            <a:r>
              <a:rPr lang="en-US" sz="1800" dirty="0" smtClean="0"/>
              <a:t> </a:t>
            </a:r>
            <a:r>
              <a:rPr lang="en-US" sz="1800" dirty="0"/>
              <a:t>or </a:t>
            </a:r>
            <a:r>
              <a:rPr lang="en-US" sz="1800" b="1" dirty="0"/>
              <a:t>asymmetrically.</a:t>
            </a:r>
            <a:r>
              <a:rPr lang="en-US" sz="1800" dirty="0"/>
              <a:t> Balance in a three dimensional object is easy to understand; if balance isn't achieved, the object tips over. To understand balance in a two dimensional composition, we must use our imaginations to carry this three dimensional analogy forward to the flat surface. </a:t>
            </a:r>
          </a:p>
          <a:p>
            <a:pPr marL="0" indent="0">
              <a:buNone/>
            </a:pPr>
            <a:r>
              <a:rPr lang="en-US" dirty="0"/>
              <a:t/>
            </a:r>
            <a:br>
              <a:rPr lang="en-US" dirty="0"/>
            </a:br>
            <a:endParaRPr lang="en-US" dirty="0"/>
          </a:p>
          <a:p>
            <a:endParaRPr lang="en-US" dirty="0"/>
          </a:p>
        </p:txBody>
      </p:sp>
      <p:pic>
        <p:nvPicPr>
          <p:cNvPr id="7170" name="Picture 2" descr="http://moodymiddle.wikispaces.com/file/view/10073644.jpg/31875581/100736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380509"/>
            <a:ext cx="3810000" cy="284797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oceansbridge.com/paintings/artists/r/rivera-diego-new/El-Vendedor-De-Alcatrac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408218"/>
            <a:ext cx="3124200" cy="3213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0130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Contrast</a:t>
            </a:r>
            <a:endParaRPr lang="en-US" dirty="0"/>
          </a:p>
        </p:txBody>
      </p:sp>
      <p:pic>
        <p:nvPicPr>
          <p:cNvPr id="1026" name="Picture 2" descr="Contrast - Giza, Giz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96672"/>
            <a:ext cx="8229600" cy="5472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4684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Contrast</a:t>
            </a:r>
            <a:endParaRPr lang="en-US" dirty="0"/>
          </a:p>
        </p:txBody>
      </p:sp>
      <p:sp>
        <p:nvSpPr>
          <p:cNvPr id="3" name="Content Placeholder 2"/>
          <p:cNvSpPr>
            <a:spLocks noGrp="1"/>
          </p:cNvSpPr>
          <p:nvPr>
            <p:ph idx="1"/>
          </p:nvPr>
        </p:nvSpPr>
        <p:spPr/>
        <p:txBody>
          <a:bodyPr/>
          <a:lstStyle/>
          <a:p>
            <a:r>
              <a:rPr lang="en-US" b="1" dirty="0"/>
              <a:t>Contrast</a:t>
            </a:r>
            <a:r>
              <a:rPr lang="en-US" dirty="0"/>
              <a:t> </a:t>
            </a:r>
            <a:r>
              <a:rPr lang="en-US" sz="1800" dirty="0"/>
              <a:t>means showing differences in two different sections of the design or showing somehow that the design being created is very different from other designs because of its contrast. Contrast can also be used to show emphasis in any part of the design.</a:t>
            </a:r>
          </a:p>
        </p:txBody>
      </p:sp>
      <p:pic>
        <p:nvPicPr>
          <p:cNvPr id="2050" name="Picture 2" descr="http://www.sitepoint.com/blogs/wp-content/uploads/2009/12/ipo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048000"/>
            <a:ext cx="5715000" cy="3457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8474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Proportion </a:t>
            </a:r>
            <a:endParaRPr lang="en-US" dirty="0"/>
          </a:p>
        </p:txBody>
      </p:sp>
      <p:pic>
        <p:nvPicPr>
          <p:cNvPr id="5122" name="Picture 2" descr="http://gallery.photo.net/photo/9140606-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10145"/>
            <a:ext cx="7772400" cy="518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338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Proportion</a:t>
            </a:r>
            <a:endParaRPr lang="en-US" dirty="0"/>
          </a:p>
        </p:txBody>
      </p:sp>
      <p:sp>
        <p:nvSpPr>
          <p:cNvPr id="3" name="Content Placeholder 2"/>
          <p:cNvSpPr>
            <a:spLocks noGrp="1"/>
          </p:cNvSpPr>
          <p:nvPr>
            <p:ph idx="1"/>
          </p:nvPr>
        </p:nvSpPr>
        <p:spPr>
          <a:xfrm>
            <a:off x="-30307" y="762000"/>
            <a:ext cx="5745307" cy="4724717"/>
          </a:xfrm>
        </p:spPr>
        <p:txBody>
          <a:bodyPr>
            <a:normAutofit/>
          </a:bodyPr>
          <a:lstStyle/>
          <a:p>
            <a:r>
              <a:rPr lang="en-US" sz="1800" dirty="0"/>
              <a:t>Proportion refers to the relative size and scale of the various elements in a design. The issue is the </a:t>
            </a:r>
            <a:r>
              <a:rPr lang="en-US" sz="1800" b="1" dirty="0"/>
              <a:t>relationship </a:t>
            </a:r>
            <a:r>
              <a:rPr lang="en-US" sz="1800" dirty="0"/>
              <a:t>between objects, or parts, of a whole. This means that it is necessary to discuss proportion in terms of the context or standard used to determine proportions. </a:t>
            </a:r>
          </a:p>
        </p:txBody>
      </p:sp>
      <p:pic>
        <p:nvPicPr>
          <p:cNvPr id="6146" name="Picture 2" descr="http://www.lantronix.com/blog/wp-content/uploads/2010/06/Divina_proportion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819400"/>
            <a:ext cx="2459978" cy="36576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ibiblio.org/wm/paint/auth/degas/ballet/degas.classe-dan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286000"/>
            <a:ext cx="3790950" cy="4305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1519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Emphasis</a:t>
            </a:r>
            <a:endParaRPr lang="en-US" dirty="0"/>
          </a:p>
        </p:txBody>
      </p:sp>
      <p:pic>
        <p:nvPicPr>
          <p:cNvPr id="4098" name="Picture 2" descr="http://payload.cargocollective.com/1/0/6919/64534/bio_photo_work_BandW_FH000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38263"/>
            <a:ext cx="7543800" cy="5092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7511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Emphasis</a:t>
            </a:r>
            <a:endParaRPr lang="en-US" dirty="0"/>
          </a:p>
        </p:txBody>
      </p:sp>
      <p:sp>
        <p:nvSpPr>
          <p:cNvPr id="3" name="Content Placeholder 2"/>
          <p:cNvSpPr>
            <a:spLocks noGrp="1"/>
          </p:cNvSpPr>
          <p:nvPr>
            <p:ph idx="1"/>
          </p:nvPr>
        </p:nvSpPr>
        <p:spPr/>
        <p:txBody>
          <a:bodyPr/>
          <a:lstStyle/>
          <a:p>
            <a:r>
              <a:rPr lang="en-US" dirty="0" smtClean="0"/>
              <a:t>Emphasis: </a:t>
            </a:r>
            <a:r>
              <a:rPr lang="en-US" sz="1800" dirty="0"/>
              <a:t>is an area that first attracts attention in a composition. This area is more important when compared to the other objects or elements in a composition.  This can be by contrast of values, more colors, and placement in the format.</a:t>
            </a:r>
            <a:r>
              <a:rPr lang="en-US" dirty="0"/>
              <a:t/>
            </a:r>
            <a:br>
              <a:rPr lang="en-US" dirty="0"/>
            </a:br>
            <a:endParaRPr lang="en-US" dirty="0"/>
          </a:p>
        </p:txBody>
      </p:sp>
      <p:pic>
        <p:nvPicPr>
          <p:cNvPr id="3074" name="Picture 2" descr="http://emptyeasel.com/wp-content/uploads/2008/09/cowsskullbygeorgiaokeef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101881"/>
            <a:ext cx="2947187" cy="332201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images.starpulse.com/news/media/Lady-Gaga-je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947306"/>
            <a:ext cx="2438400" cy="3498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3414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Rhythm and Movement</a:t>
            </a:r>
            <a:endParaRPr lang="en-US" dirty="0"/>
          </a:p>
        </p:txBody>
      </p:sp>
      <p:pic>
        <p:nvPicPr>
          <p:cNvPr id="7170" name="Picture 2" descr="http://blog.kyletunneyphotography.com/wp-content/Blog_Images/2009/11/paint_with_light_Charleville_castle_img07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57745"/>
            <a:ext cx="7696200" cy="5130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6885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t>
            </a:r>
            <a:endParaRPr lang="en-US" dirty="0"/>
          </a:p>
        </p:txBody>
      </p:sp>
      <p:pic>
        <p:nvPicPr>
          <p:cNvPr id="1026" name="Picture 2" descr="http://farm3.static.flickr.com/2694/4172344912_52c44ca2e1.jpg"/>
          <p:cNvPicPr>
            <a:picLocks noChangeAspect="1" noChangeArrowheads="1"/>
          </p:cNvPicPr>
          <p:nvPr/>
        </p:nvPicPr>
        <p:blipFill>
          <a:blip r:embed="rId2" cstate="print"/>
          <a:srcRect/>
          <a:stretch>
            <a:fillRect/>
          </a:stretch>
        </p:blipFill>
        <p:spPr bwMode="auto">
          <a:xfrm>
            <a:off x="4876800" y="1600200"/>
            <a:ext cx="3457575" cy="4762500"/>
          </a:xfrm>
          <a:prstGeom prst="rect">
            <a:avLst/>
          </a:prstGeom>
          <a:noFill/>
        </p:spPr>
      </p:pic>
      <p:pic>
        <p:nvPicPr>
          <p:cNvPr id="1028" name="Picture 4" descr="http://cdnimg.visualizeus.com/thumbs/21/21/arrow,emotive,fog,hill,line,photography,road-21218c2bdab52a87dc34d978b2a97c32_i.jpg"/>
          <p:cNvPicPr>
            <a:picLocks noChangeAspect="1" noChangeArrowheads="1"/>
          </p:cNvPicPr>
          <p:nvPr/>
        </p:nvPicPr>
        <p:blipFill>
          <a:blip r:embed="rId3" cstate="print"/>
          <a:srcRect/>
          <a:stretch>
            <a:fillRect/>
          </a:stretch>
        </p:blipFill>
        <p:spPr bwMode="auto">
          <a:xfrm>
            <a:off x="609600" y="2133600"/>
            <a:ext cx="3886200" cy="3886201"/>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Rhythm and Movement</a:t>
            </a:r>
            <a:endParaRPr lang="en-US" dirty="0"/>
          </a:p>
        </p:txBody>
      </p:sp>
      <p:sp>
        <p:nvSpPr>
          <p:cNvPr id="3" name="Content Placeholder 2"/>
          <p:cNvSpPr>
            <a:spLocks noGrp="1"/>
          </p:cNvSpPr>
          <p:nvPr>
            <p:ph idx="1"/>
          </p:nvPr>
        </p:nvSpPr>
        <p:spPr>
          <a:xfrm>
            <a:off x="457201" y="1646237"/>
            <a:ext cx="4267200" cy="4526280"/>
          </a:xfrm>
        </p:spPr>
        <p:txBody>
          <a:bodyPr>
            <a:normAutofit/>
          </a:bodyPr>
          <a:lstStyle/>
          <a:p>
            <a:r>
              <a:rPr lang="en-US" sz="1800" dirty="0"/>
              <a:t>Directional Movement - is a visual flow through the composition. It can be the suggestion of motion in a design as you move from object to object by way of placement and position.  Directional movement can be created with a value pattern. It is with the placement of dark and light areas that you can move your attention through the format.</a:t>
            </a:r>
            <a:br>
              <a:rPr lang="en-US" sz="1800" dirty="0"/>
            </a:br>
            <a:r>
              <a:rPr lang="en-US" sz="1800" dirty="0"/>
              <a:t/>
            </a:r>
            <a:br>
              <a:rPr lang="en-US" sz="1800" dirty="0"/>
            </a:br>
            <a:r>
              <a:rPr lang="en-US" sz="1800" dirty="0"/>
              <a:t>Rhythm - is a movement in which some elements recurs regularly.  Like a dance it will have a flow of objects that will seem to be like the beat of music</a:t>
            </a:r>
          </a:p>
        </p:txBody>
      </p:sp>
      <p:pic>
        <p:nvPicPr>
          <p:cNvPr id="8196" name="Picture 4" descr="http://www.artsz.org/wp-content/uploads/2008/03/marce-lduchamp-nude-descending-a-stairca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295400"/>
            <a:ext cx="3124200" cy="5158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4117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Unity</a:t>
            </a:r>
            <a:endParaRPr lang="en-US" dirty="0"/>
          </a:p>
        </p:txBody>
      </p:sp>
      <p:pic>
        <p:nvPicPr>
          <p:cNvPr id="9218" name="Picture 2" descr="http://www.mildmayinfants.co.uk/wp-content/uploads/2010/01/image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6677952" cy="6036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4048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Unity</a:t>
            </a:r>
            <a:endParaRPr lang="en-US" dirty="0"/>
          </a:p>
        </p:txBody>
      </p:sp>
      <p:sp>
        <p:nvSpPr>
          <p:cNvPr id="3" name="Content Placeholder 2"/>
          <p:cNvSpPr>
            <a:spLocks noGrp="1"/>
          </p:cNvSpPr>
          <p:nvPr>
            <p:ph idx="1"/>
          </p:nvPr>
        </p:nvSpPr>
        <p:spPr/>
        <p:txBody>
          <a:bodyPr/>
          <a:lstStyle/>
          <a:p>
            <a:r>
              <a:rPr lang="en-US" dirty="0" smtClean="0"/>
              <a:t>Unity: </a:t>
            </a:r>
            <a:r>
              <a:rPr lang="en-US" sz="2000" dirty="0"/>
              <a:t>brings together a composition with similar units.  If your composition was using wavy lines and organic shapes you would stay with those types of lines and not put in just one geometric shape. </a:t>
            </a:r>
            <a:r>
              <a:rPr lang="en-US" dirty="0"/>
              <a:t/>
            </a:r>
            <a:br>
              <a:rPr lang="en-US" dirty="0"/>
            </a:br>
            <a:r>
              <a:rPr lang="en-US" dirty="0"/>
              <a:t/>
            </a:r>
            <a:br>
              <a:rPr lang="en-US" dirty="0"/>
            </a:br>
            <a:endParaRPr lang="en-US" dirty="0"/>
          </a:p>
        </p:txBody>
      </p:sp>
      <p:pic>
        <p:nvPicPr>
          <p:cNvPr id="10242" name="Picture 2" descr="http://www.writedesignonline.com/resources/design/rules/cezanne.st-victoire-188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276600"/>
            <a:ext cx="4038600" cy="317469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thejewelryloupe.com/wp-content/uploads/2010/04/necklace_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122570"/>
            <a:ext cx="3821779" cy="348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63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t>
            </a:r>
            <a:endParaRPr lang="en-US" dirty="0"/>
          </a:p>
        </p:txBody>
      </p:sp>
      <p:sp>
        <p:nvSpPr>
          <p:cNvPr id="3" name="Content Placeholder 2"/>
          <p:cNvSpPr>
            <a:spLocks noGrp="1"/>
          </p:cNvSpPr>
          <p:nvPr>
            <p:ph idx="1"/>
          </p:nvPr>
        </p:nvSpPr>
        <p:spPr/>
        <p:txBody>
          <a:bodyPr>
            <a:normAutofit/>
          </a:bodyPr>
          <a:lstStyle/>
          <a:p>
            <a:r>
              <a:rPr lang="en-US" dirty="0" smtClean="0"/>
              <a:t>Line: </a:t>
            </a:r>
            <a:r>
              <a:rPr lang="en-US" sz="1800" dirty="0" smtClean="0"/>
              <a:t>used to define shape, contours, and outlines, also to suggest mass and volume.  It may be a continuous mark made on a surface with a pointed tool or implied by the edges of shapes and form</a:t>
            </a:r>
          </a:p>
          <a:p>
            <a:pPr lvl="1"/>
            <a:r>
              <a:rPr lang="en-US" sz="2000" dirty="0" smtClean="0"/>
              <a:t>Characteristics: Width, length, direction, focus, feeling</a:t>
            </a:r>
          </a:p>
          <a:p>
            <a:pPr lvl="1"/>
            <a:r>
              <a:rPr lang="en-US" sz="2000" dirty="0" smtClean="0"/>
              <a:t>Types: Outline, Contour, Gesture, Sketch, Calligraphic, Implied </a:t>
            </a:r>
          </a:p>
          <a:p>
            <a:pPr lvl="1"/>
            <a:endParaRPr lang="en-US" sz="2000" dirty="0" smtClean="0"/>
          </a:p>
          <a:p>
            <a:pPr lvl="1"/>
            <a:endParaRPr lang="en-US" sz="2400" dirty="0" smtClean="0"/>
          </a:p>
          <a:p>
            <a:pPr lvl="1"/>
            <a:endParaRPr lang="en-US" dirty="0" smtClean="0"/>
          </a:p>
          <a:p>
            <a:endParaRPr lang="en-US" dirty="0"/>
          </a:p>
        </p:txBody>
      </p:sp>
      <p:pic>
        <p:nvPicPr>
          <p:cNvPr id="2050" name="Picture 2" descr="http://www.printfree.com/Calendar_Animals/0509.jpg"/>
          <p:cNvPicPr>
            <a:picLocks noChangeAspect="1" noChangeArrowheads="1"/>
          </p:cNvPicPr>
          <p:nvPr/>
        </p:nvPicPr>
        <p:blipFill>
          <a:blip r:embed="rId2" cstate="print"/>
          <a:srcRect/>
          <a:stretch>
            <a:fillRect/>
          </a:stretch>
        </p:blipFill>
        <p:spPr bwMode="auto">
          <a:xfrm>
            <a:off x="685800" y="3581401"/>
            <a:ext cx="1485900" cy="685800"/>
          </a:xfrm>
          <a:prstGeom prst="rect">
            <a:avLst/>
          </a:prstGeom>
          <a:noFill/>
        </p:spPr>
      </p:pic>
      <p:pic>
        <p:nvPicPr>
          <p:cNvPr id="2052" name="Picture 4" descr="http://t2.gstatic.com/images?q=tbn:ANd9GcTNIchFjcMDriEEpiiDdPhv5_J8CnEY4BKbjcCT0tGItwyR1C37"/>
          <p:cNvPicPr>
            <a:picLocks noChangeAspect="1" noChangeArrowheads="1"/>
          </p:cNvPicPr>
          <p:nvPr/>
        </p:nvPicPr>
        <p:blipFill>
          <a:blip r:embed="rId3" cstate="print"/>
          <a:srcRect/>
          <a:stretch>
            <a:fillRect/>
          </a:stretch>
        </p:blipFill>
        <p:spPr bwMode="auto">
          <a:xfrm>
            <a:off x="533400" y="4648200"/>
            <a:ext cx="2161125" cy="2209800"/>
          </a:xfrm>
          <a:prstGeom prst="rect">
            <a:avLst/>
          </a:prstGeom>
          <a:noFill/>
        </p:spPr>
      </p:pic>
      <p:pic>
        <p:nvPicPr>
          <p:cNvPr id="2054" name="Picture 6" descr="http://www.ebsqart.com/zine/2007/200703/pics/384806.jpg"/>
          <p:cNvPicPr>
            <a:picLocks noChangeAspect="1" noChangeArrowheads="1"/>
          </p:cNvPicPr>
          <p:nvPr/>
        </p:nvPicPr>
        <p:blipFill>
          <a:blip r:embed="rId4" cstate="print"/>
          <a:srcRect/>
          <a:stretch>
            <a:fillRect/>
          </a:stretch>
        </p:blipFill>
        <p:spPr bwMode="auto">
          <a:xfrm>
            <a:off x="2743200" y="3505200"/>
            <a:ext cx="2362200" cy="1690285"/>
          </a:xfrm>
          <a:prstGeom prst="rect">
            <a:avLst/>
          </a:prstGeom>
          <a:noFill/>
        </p:spPr>
      </p:pic>
      <p:pic>
        <p:nvPicPr>
          <p:cNvPr id="2058" name="Picture 10" descr="http://dezignus.com/wp-content/uploads/2008/03/islamic-calligraphy.jpg"/>
          <p:cNvPicPr>
            <a:picLocks noChangeAspect="1" noChangeArrowheads="1"/>
          </p:cNvPicPr>
          <p:nvPr/>
        </p:nvPicPr>
        <p:blipFill>
          <a:blip r:embed="rId5" cstate="print"/>
          <a:srcRect/>
          <a:stretch>
            <a:fillRect/>
          </a:stretch>
        </p:blipFill>
        <p:spPr bwMode="auto">
          <a:xfrm>
            <a:off x="5410200" y="3429000"/>
            <a:ext cx="3124200" cy="300528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Shape</a:t>
            </a:r>
            <a:endParaRPr lang="en-US" dirty="0"/>
          </a:p>
        </p:txBody>
      </p:sp>
      <p:sp>
        <p:nvSpPr>
          <p:cNvPr id="17410" name="AutoShape 2" descr="data:image/jpg;base64,/9j/4AAQSkZJRgABAQAAAQABAAD/2wCEAAkGBhQSEBQUEhQVFBQVFBQXFhYUFBYUFxgUFxUVFxQXFxQXHCYeFxokGRQUHy8gIycpLCwsFR4xNTAqNSYrLCkBCQoKDgwOGg8PGiwkHx8sLCksLCwtKSwsLCksLCksLCksLCwsLSwpLCkpLCwsKSksKSksLCksLCwsKSwsLCwsLP/AABEIALcBEwMBIgACEQEDEQH/xAAbAAABBQEBAAAAAAAAAAAAAAAEAAIDBQYBB//EAEEQAAEDAwIDBQYDBgUCBwAAAAEAAhEDBCESMQVBUWFxgZGhBhMiscHwMtHhBxRCUpLxI2JygrKiwhUWJCU0U3P/xAAaAQACAwEBAAAAAAAAAAAAAAABAwIEBQAG/8QALxEAAgIBAwIEBQQCAwAAAAAAAAECEQMEITESUQUTQXEiMmGB8BQzQpEj0aGxwf/aAAwDAQACEQMRAD8A8ykkyiKVUiM+Cd7mF0sWqVQw8SJEDEqShelu/qq8BPchRxa294XO3iPI+CvbSmYxv1O/9lmLFuZjZaPhF8Nj1G6DRJFtb2RAMOMndU3tXYaaTXdHEeYn6FaekQYhCe0VtqtnjeBI8M/KVXzLqg0WMD6ciZ5jsnsOU6ozK4QsZHoi5YW6RO+kfMppao7Yy1vYY+v1RVSCt7BvjR5rUqssvcjDEwp0rmlOK51hhSB3ko9KkmETh9Jqn/d5Hah2ORltUAO6AUUfGblrNLXGMGBuYxyGYwqxt/TP8QHeC35qwvA01XuA/ERk7wAAPDHqoX2wdggHvWJmlGU3I9FghKGNROUtwr2qwEys8zhek/4btJ6btPeOXeFc07guaCRpJGR0PMK1oUrdFHxBuo2TxDew7qAlPATC1adGSKiYMpOuCMJEJrqXVEBIK6mojOe9CB0IinX+HOO5dRxG85MIdr9KLuHgNAEShg8AbSuOIXPk96npW4IUJ3T2ViAuANdLTB5bLjahmeiTqhKawLqOLGnxEgAQT4hJQstHRsko0iVMFcBKg0ZUtapnO6YG+CgiQ9lrIlQ6Mwp6NQicrrcnKJxNaVNLhPd6K3pW0yW7gSq/3I0z2SrThj5aYQYUE2vGYa1p3OJ7VZC4a7UDnBHplUY4SXFpE5J/Ncu6Tqchv8W3WOf32oUg20Zq7p6XkdDuonhHXNORKENNYWSHRJxPS4J9cFIL4flp7CPr+iNFFCcIMPI6j1GforcxErV0krxmNr41lvugB9NNKJqCeShDVcKAxIlOcFyEThNeorq5gR1+SlhCX2O9VtVJxxOi5ooKWZX6bkDz9/JROr9Fys8uEjcA46oek0rDfB6B8ljRfkKyec/fNUtB+YV5G3c35BX/AA/5mvoZvia+BP6nQ1cLVKDhNLVrmIROGUyVKWphYiAi0rjW9FPTpk4AlcNOO9cAi0zupf3PAnEq4trBvujzIzyPZ5bFRVbIGDmBv/bkhZKgSlwwHu6o0WIAiBJnlKmt6Zj4RjvTHVodncKJIqr2zh0CEx2kDaD5I+7oOf8AFy2MIS4sxGJLvuZ7USLIBxApKE256HySRoFsF90d1IKOFcW9qcE+Siv7Y6hASrGUBsoDSufu8QUcbYtaJ5qCo7cInEVN24R/D2EcjHZ0QtCkDvj81aW5BAEwRG3quZyL6xf8P397ITiTHEAtEnkd8IqxoYA3n5qOvS0kkS2N/wBFAkzNXtqQDIVXVatNxmpqaI2+cfYWeqwduXyWZrFU77o2NBL4K7MCD4PaFfWF5raNpG6z9bBT7e6LHiOiXp83lv6FnVYFmj9fQ1A7kJUZlSsuNbQW7KNwW3Fpq0ecknF0yIhcLVJpSIUiJFpVVxKsA+N8Qrh7oBJ5KgqO1OJWdr5pJR+5reGYrlKfpwKnb4LhJA59O/oovfQdt1JMOnouupkuI64H0WUjb9Ce0oa9/wAQ9R+YV25mY6QPIQm8Jt2UQHhrjUjBc4FrCZBIaB8RjaTidipA1a+jxOK636mB4hnjN9C9DgC6Gp2lODVoGWRFqdRpA77Jxan0GgmCuOCqNuA0lrpGMQOq7eU2kTzjb++yBNZwOD5LtN4MB0kfmuoNk1jcQI7/ABRNHVpMieyEGykWn4chHNuHNExsgwo5RGnl6qG4ADg4AkHfHkjxdB2C0fqoagB+EmQgEcwD+HaFHRowdsHY/RC29fTLfvCnqXks/LC6jrBbin8RggBJD/v/ANwkjQLRDb3zmiHDuJRTbjU4HbkjKvDwTESDyVVfcJdTOJ09+3elkwy6qgc5EbKqruE4ynG0dEwf0TW0TuikRZPZBvPfkVY29RrSgWWpgQDP0TnUHN3XHGq4achG3tvqHUKo4HUIH2VoalXA7Ut8jVujPcWtQA2eQ2+qwFS5OsjxH5eq9G47bzT1tPOCI3A6LzziNrpqg8pnwJ2VPWRuKZpeHSXVKL9aIqtWWtPZ8jH0QVWp/iHfl8kbWMQI2AmEHeN01nwZAeRPWMfRZ8TWfKLPht6W55HcK8pVGvEgqn4fwx1RupsCMZMZ7FLUoOpkbtPX9dirGDUTxLdXEq6nS4872dS/OS1LE3SobbiIMB5APXkfyRNw8MaXHkP7LWhmhOPUnsYWTT5IT6Gt3x9St4hWzp5c1JY8ObpD3CZ/CNsdTHp9zBYU/fPOr8Lcu7ejR2n5SeSuj9x02AHYs7Dj/UZHknwaupy/pcSww5/N/uUFzaf4sDafRWt3YtcSWsEiQ1odp5mJLt/MIKtUmtEHdXDm5PeVHTYY5XNf0S1eeeFQf9/XYgo0yGgOIJAzGRPQHn3qQNToTgFrxioxSXoYU5ucnJ+o3SkApQ1NLVIgMLU+3blOATSIROI69qQVCxiKe+YnJU1OxL9okepXHCpPGkNkmengjalmHAAGSOUb96q6rCD0I57bK04NcfEGkZO/VRZJMKPDHlu7WeE+fUqp4jaupHOQ7bv7YWxbT5kzyCivLYPEYB5c0tSGOJ58J3G6muKThucZ7pWlHs8W1ZOW9nU9UDxjhJDMHAO0Z5pnUmL6WjNCoR08gupxpJKYs1Vi8HK5e1GOJYZ6Hp2Ks4RXc4d2D3q3p2/xhwE9VXLPIBStDp+LLe0R4oWnZZOJaT8lpb63JpkNjbbbHfyVPQfLWiI/PmuTsDRPSsRpwoq1EEATkZHgjqZAbBxKrBS+POfRFHMtOHtAbMeGArmgwOErM1rnQ2O/12VjQ4kG0w5xPLPeotWFSHe0DAGEDffsnv7lkhggwJBxIDvmFa8S4qajYnn6KrhSUdqZFyadoqL+jpfqEdRjE93YprXgTfc/E343y4GTIH8HicnPIjqrNo+90TRdkk77yVVWjj1tvjsX34hPy1Fc9/z/AJKPgtTQdJ2JjuV8+2mQcjzCoeKW+ipI/Ccj6haXhdUPYHTuM9+xS9I3FyxS9B2uqSjnh6lFfcDmTTweh28Dy+9kIzhlw6mWkANDhAc4Sd9s7Z54WmLEixOlo4N2rXsIx+I5IxqSTriytsrH3TA2QTMuI2J7OwD6qaEQ9qZoVrHBY4qK9CjlySyzc5csorZ4dcgdHE+WforotVBwck3P9XyK0jmqloF8Lfdmj4ptOMeyIYTgF0tTaVQOEtMhaFrgyqdWSALhCcE4hEBGAuuCdC7pXHAzmIm2rQMb+G5TXMUlozMdfJEBdULBjmy/OZzG/ggrnh5ZWGg/A4T3DmFYWVuSAO3zHJX1Lh7SBLR9R4pLlTHKNoApj4W52UlRuxHLJRdeyBO5j6dJQ/7mWZBkDaSMePNLsZVA9aqeXZ99yGu2hzZcdgcj8kWauds7fYWf4xxN0lrRGYyZ8+m+ylFWRk6Kn91/zDySTf3s9/gEk4RaJbIk1nhsQCDAwOnnhaW2MN2VBWoFtWWyMZHU9Sr/AIcx2gSUl8FiILf8R0DIOdvqqxlM1XFzQQIG3XuWg4jaBzJiS3IjqE/h1FoGGx1xHohdI7ptmZvfesy5s8tWYIQ1S61iD+KeXbGFpeOOYWweW8LK3VMAiMdZU47i5bFjbsc9p1NBjnOY8Uy4cRSgYEx4b/fcn2vEm02hpE4z49qhu+Ih4gNjxRObAwE6FyUgpEBwU1NRBS01wSPiVn7ymQPxDI8OSr/ZjiUONM88jvG/p8ldmoGtLjsASfBUXs68PuqjtAy1xEfwy4bd4keJVDOunNCUeXt9jV0r6tPkjLhK17mkAShPcoyVfMoY5qbC64pqICC6ty5hDCGuPOPmRlVPurinkyR2HUP0VxUu2NMOcAeib/4hT/mHqqebHjk76+l+5pafNmhGnDqT7p/9lUOMmPiAPogaF05hJacffJW96+g8EuImNwCD+qz1TBwY7VmZpTjJfHdcNM1sEMcouodN8pot6fGnjcA9uQpqXHT/ABNHgY+ao2VOpTyUY6rKvUXLRYX/ABNNS4kx3MjvH1GEWwg7Z7srHU6plTtuSFbhr2vmRSn4fH+LNUWp1GrBHQFZ2jxioOc9+f1R1Pj4iHM8Wn6FWo6zHLnYpz0eWPG5u7C5BALfFXdGqCAOvNec2PtJTbzcJ6tB8iCtRwr2ltnQHVmg4jXLI8wBzQlOD4aBGE1ymaSo3EASmuoAch4J9vXa4SxzXDGWuDh5hPeyVCyVFYaIaDjfKx3GbJ4cXRI++S3tSiNvuEBfcM1CY9fvsTYyoXKNo8zc3KS1db2clx+Eb9Sup/WhHQxj2lsvMYwU/hnEAaZMoniLHFh0QSevr6Ko4Vaw06smYA5YSVuht0y5bcS3cZlBjiEPiCBnJETG6KaGzBGUziFoKgaD1n7K7Yk7K/3hrBwAgDJO/gFS3Fq78RBA7VdOt20Wgg5Lh484PYhOL1QQMxqyMz6KaFMqQITjGEwHKkAUyAgF2F1rU/SiccAUtMKCvXDGlztuxKxvW1RLeW4O4UOuPV03uTWOXT11t3IuO3GmlpG7vkER7N2WiiHc6mT/AKQSGj5nxVPeMdXuAxm5cGDpvE/Va2lSDQGt/C0ADuAgH0VLE/NzuXotl+f2aeb/AA6aMFzLd/n9DXBMLUNxbjLaLSBDn8h0/wBX5LNvrXFSk6o5zvdkwZMAn/KOg58shOy6qMH0rdiMGhnlXU3S+pqSE2ED7PXJfRzktJb4bj5x4K193gnplWMc1OKkVMuJ48jx9jKhgrXTm5AJOQZOB29ytf8Ay83+Z3kChuB2RFdzjmGnzJA+pWiDVn6bBDLFzmuWaut1WTDKOPG6SS7FK72dad3u/pA9ZKz3EKbGvLWOLgNiefktP7RVyykANnGCewffohuHezbNHvK8ukatEkNAiZcRknsEd/JJz6eLn5eKPHLsdp9TNY/NzS2eyVIzIf4JxRRsTVqFtNpOoktaJcQMmBzMD5Iyz9mK7vxN0dS8hnocnwCoqEm6W5oOUY7yde5VtBT5ytRa+yTGmalQu7KY0j+t4n/pUtX2aokyC9vcWuHqAfVWY6TM1dFOeswJ11GUBTtav6vsp/JUaex4LD55HqEBcez9dgJNNxA/ib8bf6myFCWKcOUdHLCfysAD0hUXHM7ExQ3GUEUrotMtJB6tJB8wre19truntWcR0fFT/kCfVZ0uTXPRU2uBbhF8o2tL9p1yD8TaTv8AY4fJytbL9p7HYrUi3tpuDh/S6PmvNNS57xMWeaFSwQfoews9o7RwkV2ieRDgR3jSkvIffriZ+qkJ/TLuescQoaaWJwYI3wVV17r3YaGCeoWnqwBO6xtbUypMczjsWnDczZbMOtKziS9+J25YUjb6TE6jtA5TsoDdtLJnZBcOv2seSeZ9FOgWXF/ZN90dRG05PMDkqe1brDhIwI7eqPrXX7wCJGhsHvI+yqe9c0OBYNII6znYroojJgjm5UjQjbarTaBJk77dvQpl7Wa50tnO4gDPZCmQojCeomBEMaicZni/EdXw7AOMdT2lVVO+c150EgjEg+YU1zJ1dQ84Qnu4mV5+c5Sk5Pk9TGEYRUUtg/g/Efd1Q/eJ9Wlp+auLv2hL2wz4B358+XgsyypGwWv9n+ChjW1XgF7xqaDs1vJxHNxjHQRzOJYfMk/Lg+SOo8mK83IuOAbhXs+6oQ+tIZvp2c76hvbueXUaC8tQ6k5gAjSQABAEfhAHLICnaE5a2LTRxxa78mFm1c8s1LhLhGQ9nrr3dXSdn48f4T9PFaa+q6aT56fMgLLcaoCnWdyBOodx/WUZf8da+3AzrOnVjGNzPbjzVLHl8uE8UvS6NLNh83JjzQWzqw3gD9Tn9gHz/RXQCz3s3ctZSqPcebe84MADtn0Vrw3izaxcAC0jOc471Z0coxxxi3u7KmuhOWSUktlQdpT9CTWqQNV2jOsDp2FNhlrGg/zQZA5gZgDwUrWqYtSDUIxjFUlQZzlN3J2MhNhTaFwsRIkcLjJBkEg9QYPmFJoSDUThz6wfioxlX/8ARgcf68O9ULU4TaO/FQLD1pVHeel+r5orQnUmjVkSkyw45codHPkjwwUfs+oPaHMuHAGcPZ07Wn6Ksv8A9nFdgJp6ao/yuAP9LsrZ21mQIaYB5b9/eiKQe2QDI5j+XaY7FTlpYPguR1WT1PIrzgVamC59J7Wj+IiG/wBZwqqoMGD9fVe/W9g51MgugGR8LRkds79youK/s3t6zS5gNF/+QfCe00z/ANpCqz01fKyxDUqXzKjxiSktpW/Zdc6jpDHN5OD2iR3OII8QuKv5cuxY6490btxJJH2Vl7zVrczYBx36f2WsuaopgysbWpPe5zoJzJ8StuBhyA67SJhCuCNuLZwEn78EGWpyFMdTuC0EDmOnJRlyRK4pAseCpWqENUjSuAE0yp2hD0yiGFcFFRxjhYHxNxqMnpP0WdNIgw4SD5R2FarjtaGAds+X91RC5EQdlh6lRWVpHodHOUsSbFwj2cNxWFOlMnrkASMknllbhzRqhv4RDW/6WjS30AT/AGTqUadrWdRB1uAaXkfECTEdmC5PoUsq5oobOf2KPiGS2ofcc2niUnBGXYa1oDTJdv3IUBX1uZjVGU9roDmddP1P6rNVHK39oqxqVnwYAOkYnAx+fmqyjTBMdnNYGoalkbR6nSpwwxi+x2hUj75rcey9hFHXzf8AIfrKxLaQzJA6TM7TAx81Y8Nq3LwWUi4gZhp2G3gm6XJHHK2rO1ON5YdKddzehqeGrLWXBrslsvNMTkmoTHU6Wkz3LWtatbHkc+YtHn8+GOKqkn7EZakGqbQuhiYVyPQkWKfQuaELDQPoXDTRXu1z3a6wUDhie1mcqYMVhaWzHCN3c527kHKiSjZHw6sGkh3Zv0hXlqxoZmM581W1bFukub18B3KxsaTQMHUSP4s+vRInvuPiqCaDhpEHeNlI12SOiXug1sNjHLkhbyoMEkjtH3kJVWM4JDQadp8HEei4g9Df/s+/NJSoFmfvuGl8fFnpyU9O0A0wBtG331KMau0iAFOxaRW3tq3mAZ65VTdez9MQZiTkSNuYCteN1HEYwMdwHUrK3tw4nJyBuUyCYuVAF5Ta2o4NMtnHdyUITnBchOQhnQnNTQE4KQCViKbhCsRbR8PbMoBRUceyWgk6cHEdoIgjoqOGzkuHqFccWqS89kBUxElef1HxZJP6npNNGscfY3vA7IMsqbg5xFSo8iZAhgaMN7STnBwi2OUfDT/7fa9jq49WFSUitbSRSxIxtW/8zJNPNOa1ca5PVkrHn97Rh5nqZ7+aFuDpAIAmVf8AtXbltQOjDh/1CAfofFUJdMSvP5YdEnE9PhyeZBSG29AvIGSSY7SSvSOFcMFCkKe53eRGX8xPMDYeJ5qj9irWlL3GTVaAWYhrRIBd1Ls46ZO8RrGsV3RYv5sz/EMz/bQwMTxTUoYntYtKzLoj92uimiG008UlCyVA4prvukUKKeKKFhoC90uGmjzSULqa6wUCFqkt6ukpxprjqaJwT+8fFvLT1Tq9yAW6dwfToobKmC7Inp+farm30/xchE/MkeCXLYZG2doVSWyMg7Hkor6zL6ThjUJx29/cra3tGjLSSCSYwRPNPdR3/JI6t9h1dzDUKGpoLnGYzgcsJLSP4O2T3/fJJN8xCfLZTueSTAUdzW0Cd85jKncMYQ9SDAKCOKbi3EXPAABDQem/T6rP3NQnHathdZ6RzHVZTiFq5roPpsnwoTMr3MTYU7s7pOYOSaLIYTgF0hdARInWoilUhQNClaicUfEj8bu8qs/iVhfnJ71W6srzc95M9RDaKPSLenosbVvX3r/BzmR8kxrkVxRmltuz+W3p+ZLyUE1bunVYonn9S7yyJ2lTNch2qdieIAfaahqtyebXNPn8J+Y8liNK3fHXf+nf/t/5BYQlY2tVZPsbvh7vE/f/AEab2Hd/jOb/ADMd6Q76LbNYvOfZ6793WY7o4eU59F6a1sEjoSnaOXwuJX10fiUhMYp6VtJhdptRVJsGQrd0UkiI2pacp4oop0uUlOgoNk0gQUlIKSM/d0vcKNhoEdRUD6Ksfcpj6K6zqKp9JNZTVi6imihGVLqI0COsCDLT29Cn2Vu41M9DMokmNs/kpKP4gZ/sg5OiSRYWbtwcEfJFuCCFExv3Z9EUKmdiqzHIae4+iSmwko2Exfvh4oZjPPr0XElaKw6vbEg45Zz5oO4smuBBxI/KD3pJIpgaM7cWBaSOiHDOaSSsIQyMsXNK4kpi2PhIugE9AT5JJLm6QY7ujOV62oTz+qr2u+JJJeZPVrZHp984ltuTu62pOPjrKgaEkl6LB+3H2PM5/wByXuyVrVK1JJNEgXH/AP4z/wDb/wAgsLOUklj679xe3+zd8O/afv8A+ILsj8S9WtamplN381Nh8dMH1aUkkNJ832O1vyr3D6IRtEJJK/IzohbKaKpU0kkmTGomFNI0Ukkq2SGmio30kklJNkWDvpKJ1NJJMIiosEo2nQbGy6koyJLgla0DZSh8hJJKZNHC1dSSUQ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data:image/jpg;base64,/9j/4AAQSkZJRgABAQAAAQABAAD/2wCEAAkGBhQSEBQUEhQVFBQVFBQXFhYUFBYUFxgUFxUVFxQXFxQXHCYeFxokGRQUHy8gIycpLCwsFR4xNTAqNSYrLCkBCQoKDgwOGg8PGiwkHx8sLCksLCwtKSwsLCksLCksLCksLCwsLSwpLCkpLCwsKSksKSksLCksLCwsKSwsLCwsLP/AABEIALcBEwMBIgACEQEDEQH/xAAbAAABBQEBAAAAAAAAAAAAAAAEAAIDBQYBB//EAEEQAAEDAwIDBQYDBgUCBwAAAAEAAhEDBCESMQVBUWFxgZGhBhMiscHwMtHhBxRCUpLxI2JygrKiwhUWJCU0U3P/xAAaAQACAwEBAAAAAAAAAAAAAAABAwIEBQAG/8QALxEAAgIBAwIEBQQCAwAAAAAAAAECEQMEITESUQUTQXEiMmGB8BQzQpEj0aGxwf/aAAwDAQACEQMRAD8A8ykkyiKVUiM+Cd7mF0sWqVQw8SJEDEqShelu/qq8BPchRxa294XO3iPI+CvbSmYxv1O/9lmLFuZjZaPhF8Nj1G6DRJFtb2RAMOMndU3tXYaaTXdHEeYn6FaekQYhCe0VtqtnjeBI8M/KVXzLqg0WMD6ciZ5jsnsOU6ozK4QsZHoi5YW6RO+kfMppao7Yy1vYY+v1RVSCt7BvjR5rUqssvcjDEwp0rmlOK51hhSB3ko9KkmETh9Jqn/d5Hah2ORltUAO6AUUfGblrNLXGMGBuYxyGYwqxt/TP8QHeC35qwvA01XuA/ERk7wAAPDHqoX2wdggHvWJmlGU3I9FghKGNROUtwr2qwEys8zhek/4btJ6btPeOXeFc07guaCRpJGR0PMK1oUrdFHxBuo2TxDew7qAlPATC1adGSKiYMpOuCMJEJrqXVEBIK6mojOe9CB0IinX+HOO5dRxG85MIdr9KLuHgNAEShg8AbSuOIXPk96npW4IUJ3T2ViAuANdLTB5bLjahmeiTqhKawLqOLGnxEgAQT4hJQstHRsko0iVMFcBKg0ZUtapnO6YG+CgiQ9lrIlQ6Mwp6NQicrrcnKJxNaVNLhPd6K3pW0yW7gSq/3I0z2SrThj5aYQYUE2vGYa1p3OJ7VZC4a7UDnBHplUY4SXFpE5J/Ncu6Tqchv8W3WOf32oUg20Zq7p6XkdDuonhHXNORKENNYWSHRJxPS4J9cFIL4flp7CPr+iNFFCcIMPI6j1GforcxErV0krxmNr41lvugB9NNKJqCeShDVcKAxIlOcFyEThNeorq5gR1+SlhCX2O9VtVJxxOi5ooKWZX6bkDz9/JROr9Fys8uEjcA46oek0rDfB6B8ljRfkKyec/fNUtB+YV5G3c35BX/AA/5mvoZvia+BP6nQ1cLVKDhNLVrmIROGUyVKWphYiAi0rjW9FPTpk4AlcNOO9cAi0zupf3PAnEq4trBvujzIzyPZ5bFRVbIGDmBv/bkhZKgSlwwHu6o0WIAiBJnlKmt6Zj4RjvTHVodncKJIqr2zh0CEx2kDaD5I+7oOf8AFy2MIS4sxGJLvuZ7USLIBxApKE256HySRoFsF90d1IKOFcW9qcE+Siv7Y6hASrGUBsoDSufu8QUcbYtaJ5qCo7cInEVN24R/D2EcjHZ0QtCkDvj81aW5BAEwRG3quZyL6xf8P397ITiTHEAtEnkd8IqxoYA3n5qOvS0kkS2N/wBFAkzNXtqQDIVXVatNxmpqaI2+cfYWeqwduXyWZrFU77o2NBL4K7MCD4PaFfWF5raNpG6z9bBT7e6LHiOiXp83lv6FnVYFmj9fQ1A7kJUZlSsuNbQW7KNwW3Fpq0ecknF0yIhcLVJpSIUiJFpVVxKsA+N8Qrh7oBJ5KgqO1OJWdr5pJR+5reGYrlKfpwKnb4LhJA59O/oovfQdt1JMOnouupkuI64H0WUjb9Ce0oa9/wAQ9R+YV25mY6QPIQm8Jt2UQHhrjUjBc4FrCZBIaB8RjaTidipA1a+jxOK636mB4hnjN9C9DgC6Gp2lODVoGWRFqdRpA77Jxan0GgmCuOCqNuA0lrpGMQOq7eU2kTzjb++yBNZwOD5LtN4MB0kfmuoNk1jcQI7/ABRNHVpMieyEGykWn4chHNuHNExsgwo5RGnl6qG4ADg4AkHfHkjxdB2C0fqoagB+EmQgEcwD+HaFHRowdsHY/RC29fTLfvCnqXks/LC6jrBbin8RggBJD/v/ANwkjQLRDb3zmiHDuJRTbjU4HbkjKvDwTESDyVVfcJdTOJ09+3elkwy6qgc5EbKqruE4ynG0dEwf0TW0TuikRZPZBvPfkVY29RrSgWWpgQDP0TnUHN3XHGq4achG3tvqHUKo4HUIH2VoalXA7Ut8jVujPcWtQA2eQ2+qwFS5OsjxH5eq9G47bzT1tPOCI3A6LzziNrpqg8pnwJ2VPWRuKZpeHSXVKL9aIqtWWtPZ8jH0QVWp/iHfl8kbWMQI2AmEHeN01nwZAeRPWMfRZ8TWfKLPht6W55HcK8pVGvEgqn4fwx1RupsCMZMZ7FLUoOpkbtPX9dirGDUTxLdXEq6nS4872dS/OS1LE3SobbiIMB5APXkfyRNw8MaXHkP7LWhmhOPUnsYWTT5IT6Gt3x9St4hWzp5c1JY8ObpD3CZ/CNsdTHp9zBYU/fPOr8Lcu7ejR2n5SeSuj9x02AHYs7Dj/UZHknwaupy/pcSww5/N/uUFzaf4sDafRWt3YtcSWsEiQ1odp5mJLt/MIKtUmtEHdXDm5PeVHTYY5XNf0S1eeeFQf9/XYgo0yGgOIJAzGRPQHn3qQNToTgFrxioxSXoYU5ucnJ+o3SkApQ1NLVIgMLU+3blOATSIROI69qQVCxiKe+YnJU1OxL9okepXHCpPGkNkmengjalmHAAGSOUb96q6rCD0I57bK04NcfEGkZO/VRZJMKPDHlu7WeE+fUqp4jaupHOQ7bv7YWxbT5kzyCivLYPEYB5c0tSGOJ58J3G6muKThucZ7pWlHs8W1ZOW9nU9UDxjhJDMHAO0Z5pnUmL6WjNCoR08gupxpJKYs1Vi8HK5e1GOJYZ6Hp2Ks4RXc4d2D3q3p2/xhwE9VXLPIBStDp+LLe0R4oWnZZOJaT8lpb63JpkNjbbbHfyVPQfLWiI/PmuTsDRPSsRpwoq1EEATkZHgjqZAbBxKrBS+POfRFHMtOHtAbMeGArmgwOErM1rnQ2O/12VjQ4kG0w5xPLPeotWFSHe0DAGEDffsnv7lkhggwJBxIDvmFa8S4qajYnn6KrhSUdqZFyadoqL+jpfqEdRjE93YprXgTfc/E343y4GTIH8HicnPIjqrNo+90TRdkk77yVVWjj1tvjsX34hPy1Fc9/z/AJKPgtTQdJ2JjuV8+2mQcjzCoeKW+ipI/Ccj6haXhdUPYHTuM9+xS9I3FyxS9B2uqSjnh6lFfcDmTTweh28Dy+9kIzhlw6mWkANDhAc4Sd9s7Z54WmLEixOlo4N2rXsIx+I5IxqSTriytsrH3TA2QTMuI2J7OwD6qaEQ9qZoVrHBY4qK9CjlySyzc5csorZ4dcgdHE+WforotVBwck3P9XyK0jmqloF8Lfdmj4ptOMeyIYTgF0tTaVQOEtMhaFrgyqdWSALhCcE4hEBGAuuCdC7pXHAzmIm2rQMb+G5TXMUlozMdfJEBdULBjmy/OZzG/ggrnh5ZWGg/A4T3DmFYWVuSAO3zHJX1Lh7SBLR9R4pLlTHKNoApj4W52UlRuxHLJRdeyBO5j6dJQ/7mWZBkDaSMePNLsZVA9aqeXZ99yGu2hzZcdgcj8kWauds7fYWf4xxN0lrRGYyZ8+m+ylFWRk6Kn91/zDySTf3s9/gEk4RaJbIk1nhsQCDAwOnnhaW2MN2VBWoFtWWyMZHU9Sr/AIcx2gSUl8FiILf8R0DIOdvqqxlM1XFzQQIG3XuWg4jaBzJiS3IjqE/h1FoGGx1xHohdI7ptmZvfesy5s8tWYIQ1S61iD+KeXbGFpeOOYWweW8LK3VMAiMdZU47i5bFjbsc9p1NBjnOY8Uy4cRSgYEx4b/fcn2vEm02hpE4z49qhu+Ih4gNjxRObAwE6FyUgpEBwU1NRBS01wSPiVn7ymQPxDI8OSr/ZjiUONM88jvG/p8ldmoGtLjsASfBUXs68PuqjtAy1xEfwy4bd4keJVDOunNCUeXt9jV0r6tPkjLhK17mkAShPcoyVfMoY5qbC64pqICC6ty5hDCGuPOPmRlVPurinkyR2HUP0VxUu2NMOcAeib/4hT/mHqqebHjk76+l+5pafNmhGnDqT7p/9lUOMmPiAPogaF05hJacffJW96+g8EuImNwCD+qz1TBwY7VmZpTjJfHdcNM1sEMcouodN8pot6fGnjcA9uQpqXHT/ABNHgY+ao2VOpTyUY6rKvUXLRYX/ABNNS4kx3MjvH1GEWwg7Z7srHU6plTtuSFbhr2vmRSn4fH+LNUWp1GrBHQFZ2jxioOc9+f1R1Pj4iHM8Wn6FWo6zHLnYpz0eWPG5u7C5BALfFXdGqCAOvNec2PtJTbzcJ6tB8iCtRwr2ltnQHVmg4jXLI8wBzQlOD4aBGE1ymaSo3EASmuoAch4J9vXa4SxzXDGWuDh5hPeyVCyVFYaIaDjfKx3GbJ4cXRI++S3tSiNvuEBfcM1CY9fvsTYyoXKNo8zc3KS1db2clx+Eb9Sup/WhHQxj2lsvMYwU/hnEAaZMoniLHFh0QSevr6Ko4Vaw06smYA5YSVuht0y5bcS3cZlBjiEPiCBnJETG6KaGzBGUziFoKgaD1n7K7Yk7K/3hrBwAgDJO/gFS3Fq78RBA7VdOt20Wgg5Lh484PYhOL1QQMxqyMz6KaFMqQITjGEwHKkAUyAgF2F1rU/SiccAUtMKCvXDGlztuxKxvW1RLeW4O4UOuPV03uTWOXT11t3IuO3GmlpG7vkER7N2WiiHc6mT/AKQSGj5nxVPeMdXuAxm5cGDpvE/Va2lSDQGt/C0ADuAgH0VLE/NzuXotl+f2aeb/AA6aMFzLd/n9DXBMLUNxbjLaLSBDn8h0/wBX5LNvrXFSk6o5zvdkwZMAn/KOg58shOy6qMH0rdiMGhnlXU3S+pqSE2ED7PXJfRzktJb4bj5x4K193gnplWMc1OKkVMuJ48jx9jKhgrXTm5AJOQZOB29ytf8Ay83+Z3kChuB2RFdzjmGnzJA+pWiDVn6bBDLFzmuWaut1WTDKOPG6SS7FK72dad3u/pA9ZKz3EKbGvLWOLgNiefktP7RVyykANnGCewffohuHezbNHvK8ukatEkNAiZcRknsEd/JJz6eLn5eKPHLsdp9TNY/NzS2eyVIzIf4JxRRsTVqFtNpOoktaJcQMmBzMD5Iyz9mK7vxN0dS8hnocnwCoqEm6W5oOUY7yde5VtBT5ytRa+yTGmalQu7KY0j+t4n/pUtX2aokyC9vcWuHqAfVWY6TM1dFOeswJ11GUBTtav6vsp/JUaex4LD55HqEBcez9dgJNNxA/ib8bf6myFCWKcOUdHLCfysAD0hUXHM7ExQ3GUEUrotMtJB6tJB8wre19truntWcR0fFT/kCfVZ0uTXPRU2uBbhF8o2tL9p1yD8TaTv8AY4fJytbL9p7HYrUi3tpuDh/S6PmvNNS57xMWeaFSwQfoews9o7RwkV2ieRDgR3jSkvIffriZ+qkJ/TLuescQoaaWJwYI3wVV17r3YaGCeoWnqwBO6xtbUypMczjsWnDczZbMOtKziS9+J25YUjb6TE6jtA5TsoDdtLJnZBcOv2seSeZ9FOgWXF/ZN90dRG05PMDkqe1brDhIwI7eqPrXX7wCJGhsHvI+yqe9c0OBYNII6znYroojJgjm5UjQjbarTaBJk77dvQpl7Wa50tnO4gDPZCmQojCeomBEMaicZni/EdXw7AOMdT2lVVO+c150EgjEg+YU1zJ1dQ84Qnu4mV5+c5Sk5Pk9TGEYRUUtg/g/Efd1Q/eJ9Wlp+auLv2hL2wz4B358+XgsyypGwWv9n+ChjW1XgF7xqaDs1vJxHNxjHQRzOJYfMk/Lg+SOo8mK83IuOAbhXs+6oQ+tIZvp2c76hvbueXUaC8tQ6k5gAjSQABAEfhAHLICnaE5a2LTRxxa78mFm1c8s1LhLhGQ9nrr3dXSdn48f4T9PFaa+q6aT56fMgLLcaoCnWdyBOodx/WUZf8da+3AzrOnVjGNzPbjzVLHl8uE8UvS6NLNh83JjzQWzqw3gD9Tn9gHz/RXQCz3s3ctZSqPcebe84MADtn0Vrw3izaxcAC0jOc471Z0coxxxi3u7KmuhOWSUktlQdpT9CTWqQNV2jOsDp2FNhlrGg/zQZA5gZgDwUrWqYtSDUIxjFUlQZzlN3J2MhNhTaFwsRIkcLjJBkEg9QYPmFJoSDUThz6wfioxlX/8ARgcf68O9ULU4TaO/FQLD1pVHeel+r5orQnUmjVkSkyw45codHPkjwwUfs+oPaHMuHAGcPZ07Wn6Ksv8A9nFdgJp6ao/yuAP9LsrZ21mQIaYB5b9/eiKQe2QDI5j+XaY7FTlpYPguR1WT1PIrzgVamC59J7Wj+IiG/wBZwqqoMGD9fVe/W9g51MgugGR8LRkds79youK/s3t6zS5gNF/+QfCe00z/ANpCqz01fKyxDUqXzKjxiSktpW/Zdc6jpDHN5OD2iR3OII8QuKv5cuxY6490btxJJH2Vl7zVrczYBx36f2WsuaopgysbWpPe5zoJzJ8StuBhyA67SJhCuCNuLZwEn78EGWpyFMdTuC0EDmOnJRlyRK4pAseCpWqENUjSuAE0yp2hD0yiGFcFFRxjhYHxNxqMnpP0WdNIgw4SD5R2FarjtaGAds+X91RC5EQdlh6lRWVpHodHOUsSbFwj2cNxWFOlMnrkASMknllbhzRqhv4RDW/6WjS30AT/AGTqUadrWdRB1uAaXkfECTEdmC5PoUsq5oobOf2KPiGS2ofcc2niUnBGXYa1oDTJdv3IUBX1uZjVGU9roDmddP1P6rNVHK39oqxqVnwYAOkYnAx+fmqyjTBMdnNYGoalkbR6nSpwwxi+x2hUj75rcey9hFHXzf8AIfrKxLaQzJA6TM7TAx81Y8Nq3LwWUi4gZhp2G3gm6XJHHK2rO1ON5YdKddzehqeGrLWXBrslsvNMTkmoTHU6Wkz3LWtatbHkc+YtHn8+GOKqkn7EZakGqbQuhiYVyPQkWKfQuaELDQPoXDTRXu1z3a6wUDhie1mcqYMVhaWzHCN3c527kHKiSjZHw6sGkh3Zv0hXlqxoZmM581W1bFukub18B3KxsaTQMHUSP4s+vRInvuPiqCaDhpEHeNlI12SOiXug1sNjHLkhbyoMEkjtH3kJVWM4JDQadp8HEei4g9Df/s+/NJSoFmfvuGl8fFnpyU9O0A0wBtG331KMau0iAFOxaRW3tq3mAZ65VTdez9MQZiTkSNuYCteN1HEYwMdwHUrK3tw4nJyBuUyCYuVAF5Ta2o4NMtnHdyUITnBchOQhnQnNTQE4KQCViKbhCsRbR8PbMoBRUceyWgk6cHEdoIgjoqOGzkuHqFccWqS89kBUxElef1HxZJP6npNNGscfY3vA7IMsqbg5xFSo8iZAhgaMN7STnBwi2OUfDT/7fa9jq49WFSUitbSRSxIxtW/8zJNPNOa1ca5PVkrHn97Rh5nqZ7+aFuDpAIAmVf8AtXbltQOjDh/1CAfofFUJdMSvP5YdEnE9PhyeZBSG29AvIGSSY7SSvSOFcMFCkKe53eRGX8xPMDYeJ5qj9irWlL3GTVaAWYhrRIBd1Ls46ZO8RrGsV3RYv5sz/EMz/bQwMTxTUoYntYtKzLoj92uimiG008UlCyVA4prvukUKKeKKFhoC90uGmjzSULqa6wUCFqkt6ukpxprjqaJwT+8fFvLT1Tq9yAW6dwfToobKmC7Inp+farm30/xchE/MkeCXLYZG2doVSWyMg7Hkor6zL6ThjUJx29/cra3tGjLSSCSYwRPNPdR3/JI6t9h1dzDUKGpoLnGYzgcsJLSP4O2T3/fJJN8xCfLZTueSTAUdzW0Cd85jKncMYQ9SDAKCOKbi3EXPAABDQem/T6rP3NQnHathdZ6RzHVZTiFq5roPpsnwoTMr3MTYU7s7pOYOSaLIYTgF0hdARInWoilUhQNClaicUfEj8bu8qs/iVhfnJ71W6srzc95M9RDaKPSLenosbVvX3r/BzmR8kxrkVxRmltuz+W3p+ZLyUE1bunVYonn9S7yyJ2lTNch2qdieIAfaahqtyebXNPn8J+Y8liNK3fHXf+nf/t/5BYQlY2tVZPsbvh7vE/f/AEab2Hd/jOb/ADMd6Q76LbNYvOfZ6793WY7o4eU59F6a1sEjoSnaOXwuJX10fiUhMYp6VtJhdptRVJsGQrd0UkiI2pacp4oop0uUlOgoNk0gQUlIKSM/d0vcKNhoEdRUD6Ksfcpj6K6zqKp9JNZTVi6imihGVLqI0COsCDLT29Cn2Vu41M9DMokmNs/kpKP4gZ/sg5OiSRYWbtwcEfJFuCCFExv3Z9EUKmdiqzHIae4+iSmwko2Exfvh4oZjPPr0XElaKw6vbEg45Zz5oO4smuBBxI/KD3pJIpgaM7cWBaSOiHDOaSSsIQyMsXNK4kpi2PhIugE9AT5JJLm6QY7ujOV62oTz+qr2u+JJJeZPVrZHp984ltuTu62pOPjrKgaEkl6LB+3H2PM5/wByXuyVrVK1JJNEgXH/AP4z/wDb/wAgsLOUklj679xe3+zd8O/afv8A+ILsj8S9WtamplN381Nh8dMH1aUkkNJ832O1vyr3D6IRtEJJK/IzohbKaKpU0kkmTGomFNI0Ukkq2SGmio30kklJNkWDvpKJ1NJJMIiosEo2nQbGy6koyJLgla0DZSh8hJJKZNHC1dSSUQ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414" name="Picture 6" descr="http://farm3.static.flickr.com/2193/3527804859_9fe2ed07d4.jpg"/>
          <p:cNvPicPr>
            <a:picLocks noChangeAspect="1" noChangeArrowheads="1"/>
          </p:cNvPicPr>
          <p:nvPr/>
        </p:nvPicPr>
        <p:blipFill>
          <a:blip r:embed="rId2" cstate="print"/>
          <a:srcRect/>
          <a:stretch>
            <a:fillRect/>
          </a:stretch>
        </p:blipFill>
        <p:spPr bwMode="auto">
          <a:xfrm>
            <a:off x="990600" y="1752600"/>
            <a:ext cx="6934200" cy="461817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Shape</a:t>
            </a:r>
            <a:endParaRPr lang="en-US" dirty="0"/>
          </a:p>
        </p:txBody>
      </p:sp>
      <p:sp>
        <p:nvSpPr>
          <p:cNvPr id="3" name="Content Placeholder 2"/>
          <p:cNvSpPr>
            <a:spLocks noGrp="1"/>
          </p:cNvSpPr>
          <p:nvPr>
            <p:ph idx="1"/>
          </p:nvPr>
        </p:nvSpPr>
        <p:spPr/>
        <p:txBody>
          <a:bodyPr/>
          <a:lstStyle/>
          <a:p>
            <a:r>
              <a:rPr lang="en-US" dirty="0" smtClean="0"/>
              <a:t>Shape: </a:t>
            </a:r>
            <a:r>
              <a:rPr lang="en-US" sz="2000" dirty="0" smtClean="0"/>
              <a:t>When a line crosses itself or intersects with other lines to enclose a space it creates a shape.  Shape is two-dimensional it has heights and width but no depth.</a:t>
            </a:r>
          </a:p>
          <a:p>
            <a:endParaRPr lang="en-US" sz="2000" dirty="0" smtClean="0"/>
          </a:p>
          <a:p>
            <a:r>
              <a:rPr lang="en-US" sz="2000" dirty="0" smtClean="0"/>
              <a:t>Types of Shape: Geometric, Organic, Positive, Negative,</a:t>
            </a:r>
            <a:endParaRPr lang="en-US" sz="2000" dirty="0"/>
          </a:p>
        </p:txBody>
      </p:sp>
      <p:pic>
        <p:nvPicPr>
          <p:cNvPr id="18434" name="Picture 2" descr="http://2.bp.blogspot.com/_PCvXB7NQ9Uk/S8f_t12p9WI/AAAAAAAAAEY/fxEX5s62F_c/s1600/geometric-shapes-t10040.jpg"/>
          <p:cNvPicPr>
            <a:picLocks noChangeAspect="1" noChangeArrowheads="1"/>
          </p:cNvPicPr>
          <p:nvPr/>
        </p:nvPicPr>
        <p:blipFill>
          <a:blip r:embed="rId2" cstate="print"/>
          <a:srcRect/>
          <a:stretch>
            <a:fillRect/>
          </a:stretch>
        </p:blipFill>
        <p:spPr bwMode="auto">
          <a:xfrm>
            <a:off x="381000" y="3886200"/>
            <a:ext cx="2690678" cy="1905000"/>
          </a:xfrm>
          <a:prstGeom prst="rect">
            <a:avLst/>
          </a:prstGeom>
          <a:noFill/>
        </p:spPr>
      </p:pic>
      <p:pic>
        <p:nvPicPr>
          <p:cNvPr id="18440" name="Picture 8" descr="http://3.bp.blogspot.com/_mR5wARPMqNI/SvzmZD-U8WI/AAAAAAAAAMQ/Psb9FjkIbxw/s400/art+example2.jpg"/>
          <p:cNvPicPr>
            <a:picLocks noChangeAspect="1" noChangeArrowheads="1"/>
          </p:cNvPicPr>
          <p:nvPr/>
        </p:nvPicPr>
        <p:blipFill>
          <a:blip r:embed="rId3" cstate="print"/>
          <a:srcRect/>
          <a:stretch>
            <a:fillRect/>
          </a:stretch>
        </p:blipFill>
        <p:spPr bwMode="auto">
          <a:xfrm>
            <a:off x="3352800" y="3810000"/>
            <a:ext cx="2863893" cy="2133600"/>
          </a:xfrm>
          <a:prstGeom prst="rect">
            <a:avLst/>
          </a:prstGeom>
          <a:noFill/>
        </p:spPr>
      </p:pic>
      <p:pic>
        <p:nvPicPr>
          <p:cNvPr id="18442" name="Picture 10" descr="http://www.randalldsmith.com/.a/6a00e553b601d688340120a568cb70970c-800wi"/>
          <p:cNvPicPr>
            <a:picLocks noChangeAspect="1" noChangeArrowheads="1"/>
          </p:cNvPicPr>
          <p:nvPr/>
        </p:nvPicPr>
        <p:blipFill>
          <a:blip r:embed="rId4" cstate="print"/>
          <a:srcRect/>
          <a:stretch>
            <a:fillRect/>
          </a:stretch>
        </p:blipFill>
        <p:spPr bwMode="auto">
          <a:xfrm>
            <a:off x="6477000" y="3657600"/>
            <a:ext cx="1927719" cy="285392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a:t>
            </a:r>
            <a:endParaRPr lang="en-US" dirty="0"/>
          </a:p>
        </p:txBody>
      </p:sp>
      <p:pic>
        <p:nvPicPr>
          <p:cNvPr id="19458" name="Picture 2" descr="http://farm1.static.flickr.com/79/243055350_959a93d3b8.jpg"/>
          <p:cNvPicPr>
            <a:picLocks noChangeAspect="1" noChangeArrowheads="1"/>
          </p:cNvPicPr>
          <p:nvPr/>
        </p:nvPicPr>
        <p:blipFill>
          <a:blip r:embed="rId2" cstate="print"/>
          <a:srcRect/>
          <a:stretch>
            <a:fillRect/>
          </a:stretch>
        </p:blipFill>
        <p:spPr bwMode="auto">
          <a:xfrm>
            <a:off x="838200" y="1447800"/>
            <a:ext cx="7620000" cy="507492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a:t>
            </a:r>
            <a:endParaRPr lang="en-US" dirty="0"/>
          </a:p>
        </p:txBody>
      </p:sp>
      <p:sp>
        <p:nvSpPr>
          <p:cNvPr id="3" name="Content Placeholder 2"/>
          <p:cNvSpPr>
            <a:spLocks noGrp="1"/>
          </p:cNvSpPr>
          <p:nvPr>
            <p:ph idx="1"/>
          </p:nvPr>
        </p:nvSpPr>
        <p:spPr/>
        <p:txBody>
          <a:bodyPr/>
          <a:lstStyle/>
          <a:p>
            <a:r>
              <a:rPr lang="en-US" dirty="0" smtClean="0"/>
              <a:t>Space: </a:t>
            </a:r>
            <a:r>
              <a:rPr lang="en-US" sz="2000" dirty="0" smtClean="0"/>
              <a:t>Space is the three-dimensionality of a sculpture.  With a sculpture or architecture you can walk around them, look above them, and enter them, this refers to the space of the sculpture or architecture. A three-dimensional object will have height, width, and depth</a:t>
            </a:r>
          </a:p>
          <a:p>
            <a:r>
              <a:rPr lang="en-US" sz="2000" dirty="0" smtClean="0"/>
              <a:t>Types of Space: Positive, Negative, Perspective, Position placing, and overlapping</a:t>
            </a:r>
            <a:endParaRPr lang="en-US" sz="2000" dirty="0"/>
          </a:p>
        </p:txBody>
      </p:sp>
      <p:pic>
        <p:nvPicPr>
          <p:cNvPr id="20482" name="Picture 2" descr="http://kingfishers.ednet.ns.ca/art/grade10/images/perspective-street_corner.jpg"/>
          <p:cNvPicPr>
            <a:picLocks noChangeAspect="1" noChangeArrowheads="1"/>
          </p:cNvPicPr>
          <p:nvPr/>
        </p:nvPicPr>
        <p:blipFill>
          <a:blip r:embed="rId2" cstate="print"/>
          <a:srcRect/>
          <a:stretch>
            <a:fillRect/>
          </a:stretch>
        </p:blipFill>
        <p:spPr bwMode="auto">
          <a:xfrm>
            <a:off x="457200" y="4191000"/>
            <a:ext cx="3276600" cy="1935520"/>
          </a:xfrm>
          <a:prstGeom prst="rect">
            <a:avLst/>
          </a:prstGeom>
          <a:noFill/>
        </p:spPr>
      </p:pic>
      <p:pic>
        <p:nvPicPr>
          <p:cNvPr id="20484" name="Picture 4" descr="http://help.adobe.com/en_US/Illustrator/14.0/images/rs_22.png"/>
          <p:cNvPicPr>
            <a:picLocks noChangeAspect="1" noChangeArrowheads="1"/>
          </p:cNvPicPr>
          <p:nvPr/>
        </p:nvPicPr>
        <p:blipFill>
          <a:blip r:embed="rId3" cstate="print"/>
          <a:srcRect/>
          <a:stretch>
            <a:fillRect/>
          </a:stretch>
        </p:blipFill>
        <p:spPr bwMode="auto">
          <a:xfrm>
            <a:off x="3810000" y="3877018"/>
            <a:ext cx="2590800" cy="2980982"/>
          </a:xfrm>
          <a:prstGeom prst="rect">
            <a:avLst/>
          </a:prstGeom>
          <a:noFill/>
        </p:spPr>
      </p:pic>
      <p:pic>
        <p:nvPicPr>
          <p:cNvPr id="20486" name="Picture 6" descr="http://4.bp.blogspot.com/_cKzhnshGtqY/S6n2v-rJJwI/AAAAAAAAABw/SXzy_e_5xfE/s400/NegativeSpace-Vase.jpg"/>
          <p:cNvPicPr>
            <a:picLocks noChangeAspect="1" noChangeArrowheads="1"/>
          </p:cNvPicPr>
          <p:nvPr/>
        </p:nvPicPr>
        <p:blipFill>
          <a:blip r:embed="rId4" cstate="print"/>
          <a:srcRect/>
          <a:stretch>
            <a:fillRect/>
          </a:stretch>
        </p:blipFill>
        <p:spPr bwMode="auto">
          <a:xfrm>
            <a:off x="6491468" y="4038600"/>
            <a:ext cx="2652532" cy="157162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a:r>
            <a:endParaRPr lang="en-US" dirty="0"/>
          </a:p>
        </p:txBody>
      </p:sp>
      <p:pic>
        <p:nvPicPr>
          <p:cNvPr id="21506" name="Picture 2" descr="http://www.sitepoint.com/blogs/wp-content/uploads/2009/10/coolwalls.jpg"/>
          <p:cNvPicPr>
            <a:picLocks noChangeAspect="1" noChangeArrowheads="1"/>
          </p:cNvPicPr>
          <p:nvPr/>
        </p:nvPicPr>
        <p:blipFill>
          <a:blip r:embed="rId2" cstate="print"/>
          <a:srcRect/>
          <a:stretch>
            <a:fillRect/>
          </a:stretch>
        </p:blipFill>
        <p:spPr bwMode="auto">
          <a:xfrm>
            <a:off x="1752600" y="1447800"/>
            <a:ext cx="5410200" cy="54102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329</TotalTime>
  <Words>412</Words>
  <Application>Microsoft Office PowerPoint</Application>
  <PresentationFormat>On-screen Show (4:3)</PresentationFormat>
  <Paragraphs>74</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Foundry</vt:lpstr>
      <vt:lpstr>Elements and Principals of ART and DESIGN</vt:lpstr>
      <vt:lpstr>What are they?</vt:lpstr>
      <vt:lpstr>Line</vt:lpstr>
      <vt:lpstr>Line</vt:lpstr>
      <vt:lpstr>Shape</vt:lpstr>
      <vt:lpstr>Shape</vt:lpstr>
      <vt:lpstr>Space</vt:lpstr>
      <vt:lpstr>Space</vt:lpstr>
      <vt:lpstr>Form</vt:lpstr>
      <vt:lpstr>Form</vt:lpstr>
      <vt:lpstr>Texture</vt:lpstr>
      <vt:lpstr>Texture</vt:lpstr>
      <vt:lpstr>Value</vt:lpstr>
      <vt:lpstr>Value</vt:lpstr>
      <vt:lpstr>Color</vt:lpstr>
      <vt:lpstr>Color</vt:lpstr>
      <vt:lpstr>Color: Primary, Tertiary and Secondary</vt:lpstr>
      <vt:lpstr>Warm Vs. Cool Colors</vt:lpstr>
      <vt:lpstr>Color Schemes</vt:lpstr>
      <vt:lpstr>Principals of Design</vt:lpstr>
      <vt:lpstr>Balance</vt:lpstr>
      <vt:lpstr>Balance</vt:lpstr>
      <vt:lpstr>Contrast</vt:lpstr>
      <vt:lpstr>Contrast</vt:lpstr>
      <vt:lpstr>Proportion </vt:lpstr>
      <vt:lpstr>Proportion</vt:lpstr>
      <vt:lpstr>Emphasis</vt:lpstr>
      <vt:lpstr>Emphasis</vt:lpstr>
      <vt:lpstr>Rhythm and Movement</vt:lpstr>
      <vt:lpstr>Rhythm and Movement</vt:lpstr>
      <vt:lpstr>Unity</vt:lpstr>
      <vt:lpstr>Unity</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Elements and Principals of ART and DESIGN</dc:title>
  <dc:creator>Eileen</dc:creator>
  <cp:lastModifiedBy>Kelly</cp:lastModifiedBy>
  <cp:revision>22</cp:revision>
  <dcterms:created xsi:type="dcterms:W3CDTF">2011-08-04T18:34:46Z</dcterms:created>
  <dcterms:modified xsi:type="dcterms:W3CDTF">2011-08-05T13:23:06Z</dcterms:modified>
</cp:coreProperties>
</file>